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48" r:id="rId1"/>
  </p:sldMasterIdLst>
  <p:notesMasterIdLst>
    <p:notesMasterId r:id="rId63"/>
  </p:notes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81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301" r:id="rId44"/>
    <p:sldId id="298" r:id="rId45"/>
    <p:sldId id="299" r:id="rId46"/>
    <p:sldId id="300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10" r:id="rId55"/>
    <p:sldId id="309" r:id="rId56"/>
    <p:sldId id="311" r:id="rId57"/>
    <p:sldId id="312" r:id="rId58"/>
    <p:sldId id="313" r:id="rId59"/>
    <p:sldId id="314" r:id="rId60"/>
    <p:sldId id="315" r:id="rId61"/>
    <p:sldId id="316" r:id="rId6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91" autoAdjust="0"/>
    <p:restoredTop sz="77427" autoAdjust="0"/>
  </p:normalViewPr>
  <p:slideViewPr>
    <p:cSldViewPr snapToGrid="0">
      <p:cViewPr varScale="1">
        <p:scale>
          <a:sx n="58" d="100"/>
          <a:sy n="58" d="100"/>
        </p:scale>
        <p:origin x="501" y="45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emf"/></Relationships>
</file>

<file path=ppt/drawings/_rels/vmlDrawing11.v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image" Target="../media/image42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8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3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4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5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e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image" Target="../media/image26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15729F-046A-43B1-89B7-FB1B1CB1077D}" type="datetimeFigureOut">
              <a:rPr lang="zh-CN" altLang="en-US" smtClean="0"/>
              <a:t>2021/10/26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1E199D-55EA-494A-A9FC-1B0509E1256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62396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1E199D-55EA-494A-A9FC-1B0509E1256C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4542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1E199D-55EA-494A-A9FC-1B0509E1256C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0909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1E199D-55EA-494A-A9FC-1B0509E1256C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54901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1E199D-55EA-494A-A9FC-1B0509E1256C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34496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1E199D-55EA-494A-A9FC-1B0509E1256C}" type="slidenum">
              <a:rPr lang="zh-CN" altLang="en-US" smtClean="0"/>
              <a:t>57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28812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zh-CN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1E199D-55EA-494A-A9FC-1B0509E1256C}" type="slidenum">
              <a:rPr lang="zh-CN" altLang="en-US" smtClean="0"/>
              <a:t>59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06857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1E199D-55EA-494A-A9FC-1B0509E1256C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72866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1E199D-55EA-494A-A9FC-1B0509E1256C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75943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1E199D-55EA-494A-A9FC-1B0509E1256C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46513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1E199D-55EA-494A-A9FC-1B0509E1256C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31145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1E199D-55EA-494A-A9FC-1B0509E1256C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8583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1E199D-55EA-494A-A9FC-1B0509E1256C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65090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1E199D-55EA-494A-A9FC-1B0509E1256C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31069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1E199D-55EA-494A-A9FC-1B0509E1256C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68648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>
                <a:latin typeface="+mj-lt"/>
                <a:ea typeface="+mj-ea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4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5FB60D76-311F-4F95-A253-429A6CF16A3B}" type="datetime1">
              <a:rPr lang="en-US" altLang="zh-CN" smtClean="0"/>
              <a:t>10/26/2021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r>
              <a:rPr lang="zh-CN" altLang="en-US" smtClean="0"/>
              <a:t>计算机学院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2F2F3-B24B-4C1D-B27B-295B609D09B5}" type="datetime1">
              <a:rPr lang="en-US" altLang="zh-CN" smtClean="0"/>
              <a:t>10/26/2021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计算机学院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9D4C4-D6A7-4AD6-BF74-C9963FFDF4D7}" type="datetime1">
              <a:rPr lang="en-US" altLang="zh-CN" smtClean="0"/>
              <a:t>10/26/2021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计算机学院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93E4C-4267-48C5-9665-D883C1A83A66}" type="datetime1">
              <a:rPr lang="en-US" altLang="zh-CN" smtClean="0"/>
              <a:t>10/26/2021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计算机学院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5464E-73C9-4B6B-8A25-9DEB56BB0F55}" type="datetime1">
              <a:rPr lang="en-US" altLang="zh-CN" smtClean="0"/>
              <a:t>10/26/2021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计算机学院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4A4FE-747F-49E4-A56E-CBF14F823D8F}" type="datetime1">
              <a:rPr lang="en-US" altLang="zh-CN" smtClean="0"/>
              <a:t>10/26/2021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计算机学院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00C8A-B8E9-4A4C-A735-785219E0FA98}" type="datetime1">
              <a:rPr lang="en-US" altLang="zh-CN" smtClean="0"/>
              <a:t>10/26/2021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计算机学院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E0A00-5CEA-4540-810E-433129F12784}" type="datetime1">
              <a:rPr lang="en-US" altLang="zh-CN" smtClean="0"/>
              <a:t>10/26/2021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计算机学院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198410-2B1A-4AFE-B909-79BC3F861632}" type="datetime1">
              <a:rPr lang="en-US" altLang="zh-CN" smtClean="0"/>
              <a:t>10/26/2021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计算机学院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C71BAB-43ED-4362-8F1C-E2E3ED31FC9F}" type="datetime1">
              <a:rPr lang="en-US" altLang="zh-CN" smtClean="0"/>
              <a:t>10/26/2021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计算机学院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6C9AE6-F88F-4F51-A4BF-434A65FC6991}" type="datetime1">
              <a:rPr lang="en-US" altLang="zh-CN" smtClean="0"/>
              <a:t>10/26/2021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计算机学院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23553-20B2-47A8-A2D9-B2FBBD925E7F}" type="datetime1">
              <a:rPr lang="en-US" altLang="zh-CN" smtClean="0"/>
              <a:t>10/26/2021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计算机学院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B665C-C9C8-4523-AD79-C5B022BAF5BB}" type="datetime1">
              <a:rPr lang="en-US" altLang="zh-CN" smtClean="0"/>
              <a:t>10/26/2021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计算机学院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219A8-A8C5-4DB2-9CDE-46DB047CC4D6}" type="datetime1">
              <a:rPr lang="en-US" altLang="zh-CN" smtClean="0"/>
              <a:t>10/26/2021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计算机学院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F00BF0-1A1C-41F7-A444-EA038BE8292C}" type="datetime1">
              <a:rPr lang="en-US" altLang="zh-CN" smtClean="0"/>
              <a:t>10/26/2021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计算机学院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0E7FC9-1512-4DB7-B15B-FA3DE31B6E3F}" type="datetime1">
              <a:rPr lang="en-US" altLang="zh-CN" smtClean="0"/>
              <a:t>10/26/2021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计算机学院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5247A-5093-4DE6-B356-08EA9897DA54}" type="datetime1">
              <a:rPr lang="en-US" altLang="zh-CN" smtClean="0"/>
              <a:t>10/26/2021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计算机学院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White"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DEF160-F017-4547-A61E-A558FAD3B835}" type="datetime1">
              <a:rPr lang="en-US" altLang="zh-CN" smtClean="0"/>
              <a:t>10/26/2021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zh-CN" altLang="en-US" smtClean="0"/>
              <a:t>计算机学院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8.emf"/><Relationship Id="rId4" Type="http://schemas.openxmlformats.org/officeDocument/2006/relationships/oleObject" Target="../embeddings/oleObject3.bin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9.emf"/><Relationship Id="rId4" Type="http://schemas.openxmlformats.org/officeDocument/2006/relationships/oleObject" Target="../embeddings/oleObject4.bin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23.emf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7" Type="http://schemas.openxmlformats.org/officeDocument/2006/relationships/image" Target="../media/image27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7.bin"/><Relationship Id="rId5" Type="http://schemas.openxmlformats.org/officeDocument/2006/relationships/image" Target="../media/image26.emf"/><Relationship Id="rId4" Type="http://schemas.openxmlformats.org/officeDocument/2006/relationships/oleObject" Target="../embeddings/oleObject6.bin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28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35.emf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9.vml"/><Relationship Id="rId4" Type="http://schemas.openxmlformats.org/officeDocument/2006/relationships/image" Target="../media/image40.emf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0.vml"/><Relationship Id="rId4" Type="http://schemas.openxmlformats.org/officeDocument/2006/relationships/image" Target="../media/image41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3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6" Type="http://schemas.openxmlformats.org/officeDocument/2006/relationships/oleObject" Target="../embeddings/oleObject13.bin"/><Relationship Id="rId5" Type="http://schemas.openxmlformats.org/officeDocument/2006/relationships/image" Target="../media/image42.emf"/><Relationship Id="rId4" Type="http://schemas.openxmlformats.org/officeDocument/2006/relationships/oleObject" Target="../embeddings/oleObject12.bin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5" Type="http://schemas.openxmlformats.org/officeDocument/2006/relationships/image" Target="../media/image49.emf"/><Relationship Id="rId4" Type="http://schemas.openxmlformats.org/officeDocument/2006/relationships/image" Target="../media/image48.emf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3.vml"/><Relationship Id="rId4" Type="http://schemas.openxmlformats.org/officeDocument/2006/relationships/image" Target="../media/image53.emf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54.emf"/><Relationship Id="rId5" Type="http://schemas.openxmlformats.org/officeDocument/2006/relationships/oleObject" Target="../embeddings/oleObject16.bin"/><Relationship Id="rId4" Type="http://schemas.openxmlformats.org/officeDocument/2006/relationships/image" Target="../media/image5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5" Type="http://schemas.openxmlformats.org/officeDocument/2006/relationships/image" Target="../media/image55.emf"/><Relationship Id="rId4" Type="http://schemas.openxmlformats.org/officeDocument/2006/relationships/oleObject" Target="../embeddings/oleObject17.bin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6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7.emf"/><Relationship Id="rId4" Type="http://schemas.openxmlformats.org/officeDocument/2006/relationships/oleObject" Target="../embeddings/oleObject2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smtClean="0"/>
              <a:t>CHAPTER 6</a:t>
            </a:r>
            <a:br>
              <a:rPr lang="en-US" altLang="zh-CN" dirty="0" smtClean="0"/>
            </a:br>
            <a:r>
              <a:rPr lang="en-US" altLang="zh-CN" dirty="0" smtClean="0"/>
              <a:t>FUNCTIONS OF COMBINATIONAL LOGIC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组合逻辑电路函数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13667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n-bit Combinational </a:t>
            </a:r>
            <a:r>
              <a:rPr lang="en-US" altLang="zh-CN" dirty="0" smtClean="0"/>
              <a:t>Adders</a:t>
            </a:r>
            <a:endParaRPr lang="zh-CN" altLang="en-US" dirty="0"/>
          </a:p>
        </p:txBody>
      </p:sp>
      <p:sp>
        <p:nvSpPr>
          <p:cNvPr id="8" name="内容占位符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Full </a:t>
            </a:r>
            <a:r>
              <a:rPr lang="en-US" altLang="zh-CN" dirty="0"/>
              <a:t>adders are combined into </a:t>
            </a:r>
            <a:r>
              <a:rPr lang="en-US" altLang="zh-CN" b="1" u="sng" dirty="0"/>
              <a:t>parallel </a:t>
            </a:r>
            <a:r>
              <a:rPr lang="en-US" altLang="zh-CN" b="1" u="sng" dirty="0" smtClean="0"/>
              <a:t>adders</a:t>
            </a:r>
            <a:r>
              <a:rPr lang="en-US" altLang="zh-CN" dirty="0"/>
              <a:t>(</a:t>
            </a:r>
            <a:r>
              <a:rPr lang="zh-CN" altLang="en-US" dirty="0"/>
              <a:t>并行加法器</a:t>
            </a:r>
            <a:r>
              <a:rPr lang="en-US" altLang="zh-CN" dirty="0"/>
              <a:t>)</a:t>
            </a:r>
            <a:r>
              <a:rPr lang="en-US" altLang="zh-CN" dirty="0" smtClean="0"/>
              <a:t> </a:t>
            </a:r>
            <a:r>
              <a:rPr lang="en-US" altLang="zh-CN" dirty="0"/>
              <a:t>that can add binary numbers with multiple bits.</a:t>
            </a:r>
          </a:p>
          <a:p>
            <a:r>
              <a:rPr lang="en-US" altLang="zh-CN" dirty="0" smtClean="0"/>
              <a:t>Ripple </a:t>
            </a:r>
            <a:r>
              <a:rPr lang="en-US" altLang="zh-CN" dirty="0"/>
              <a:t>Carry </a:t>
            </a:r>
            <a:r>
              <a:rPr lang="en-US" altLang="zh-CN" dirty="0" smtClean="0"/>
              <a:t>Adder(</a:t>
            </a:r>
            <a:r>
              <a:rPr lang="zh-CN" altLang="en-US" dirty="0" smtClean="0"/>
              <a:t>行波进位加法器 </a:t>
            </a:r>
            <a:r>
              <a:rPr lang="en-US" altLang="zh-CN" dirty="0"/>
              <a:t>)</a:t>
            </a:r>
          </a:p>
          <a:p>
            <a:pPr lvl="1"/>
            <a:r>
              <a:rPr lang="en-US" altLang="zh-CN" dirty="0"/>
              <a:t>Simple </a:t>
            </a:r>
            <a:r>
              <a:rPr lang="en-US" altLang="zh-CN" dirty="0" smtClean="0"/>
              <a:t>design / Time </a:t>
            </a:r>
            <a:r>
              <a:rPr lang="en-US" altLang="zh-CN" dirty="0"/>
              <a:t>consuming. </a:t>
            </a:r>
          </a:p>
          <a:p>
            <a:r>
              <a:rPr lang="en-US" altLang="zh-CN" dirty="0"/>
              <a:t>Carry Look ahead Adder (</a:t>
            </a:r>
            <a:r>
              <a:rPr lang="zh-CN" altLang="en-US" dirty="0"/>
              <a:t>先行进位加法器</a:t>
            </a:r>
            <a:r>
              <a:rPr lang="en-US" altLang="zh-CN" dirty="0"/>
              <a:t>)</a:t>
            </a:r>
          </a:p>
          <a:p>
            <a:pPr lvl="1"/>
            <a:r>
              <a:rPr lang="en-US" altLang="zh-CN" dirty="0"/>
              <a:t>More </a:t>
            </a:r>
            <a:r>
              <a:rPr lang="en-US" altLang="zh-CN" dirty="0" smtClean="0"/>
              <a:t>complex / Reduces </a:t>
            </a:r>
            <a:r>
              <a:rPr lang="en-US" altLang="zh-CN" dirty="0"/>
              <a:t>circuit delay</a:t>
            </a:r>
          </a:p>
          <a:p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23553-20B2-47A8-A2D9-B2FBBD925E7F}" type="datetime1">
              <a:rPr lang="en-US" altLang="zh-CN" smtClean="0"/>
              <a:t>10/26/2021</a:t>
            </a:fld>
            <a:endParaRPr 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计算机学院</a:t>
            </a:r>
            <a:endParaRPr 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4351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Ripple Carry Adder 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zh-CN" altLang="en-US" sz="2800" dirty="0"/>
              <a:t>行波进位加法器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A ripple carry adder is one in which the carry output of each full-adder is connected to the carry input of the next higher-order state.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C71BAB-43ED-4362-8F1C-E2E3ED31FC9F}" type="datetime1">
              <a:rPr lang="en-US" altLang="zh-CN" smtClean="0"/>
              <a:t>10/26/2021</a:t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计算机学院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11</a:t>
            </a:fld>
            <a:endParaRPr lang="en-US" dirty="0"/>
          </a:p>
        </p:txBody>
      </p:sp>
      <p:graphicFrame>
        <p:nvGraphicFramePr>
          <p:cNvPr id="7" name="Group 5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0871645"/>
              </p:ext>
            </p:extLst>
          </p:nvPr>
        </p:nvGraphicFramePr>
        <p:xfrm>
          <a:off x="1328261" y="4224338"/>
          <a:ext cx="3097213" cy="1828800"/>
        </p:xfrm>
        <a:graphic>
          <a:graphicData uri="http://schemas.openxmlformats.org/drawingml/2006/table">
            <a:tbl>
              <a:tblPr/>
              <a:tblGrid>
                <a:gridCol w="8207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8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99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83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6991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635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CC33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C</a:t>
                      </a:r>
                      <a:r>
                        <a:rPr kumimoji="0" lang="en-US" altLang="zh-CN" sz="24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rgbClr val="33CC33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out</a:t>
                      </a: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C</a:t>
                      </a:r>
                      <a:r>
                        <a:rPr kumimoji="0" lang="en-US" altLang="zh-CN" sz="24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3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C</a:t>
                      </a:r>
                      <a:r>
                        <a:rPr kumimoji="0" lang="en-US" altLang="zh-CN" sz="24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2</a:t>
                      </a:r>
                      <a:endParaRPr kumimoji="0" lang="zh-CN" altLang="en-US" sz="2400" b="0" i="0" u="none" strike="noStrike" cap="none" normalizeH="0" baseline="-2500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C</a:t>
                      </a:r>
                      <a:r>
                        <a:rPr kumimoji="0" lang="en-US" altLang="zh-CN" sz="24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1</a:t>
                      </a:r>
                      <a:endParaRPr kumimoji="0" lang="zh-CN" altLang="en-US" sz="2400" b="0" i="0" u="none" strike="noStrike" cap="none" normalizeH="0" baseline="-2500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C</a:t>
                      </a:r>
                      <a:r>
                        <a:rPr kumimoji="0" lang="en-US" altLang="zh-CN" sz="24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0</a:t>
                      </a:r>
                      <a:endParaRPr kumimoji="0" lang="zh-CN" altLang="en-US" sz="2400" b="0" i="0" u="none" strike="noStrike" cap="none" normalizeH="0" baseline="-2500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35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kumimoji="0" lang="zh-CN" alt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charset="-122"/>
                      </a:endParaRP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A</a:t>
                      </a:r>
                      <a:r>
                        <a:rPr kumimoji="0" lang="en-US" altLang="zh-CN" sz="24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3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A</a:t>
                      </a:r>
                      <a:r>
                        <a:rPr kumimoji="0" lang="en-US" altLang="zh-CN" sz="24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2</a:t>
                      </a:r>
                      <a:endParaRPr kumimoji="0" lang="zh-CN" altLang="en-US" sz="2400" b="0" i="0" u="none" strike="noStrike" cap="none" normalizeH="0" baseline="-2500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A</a:t>
                      </a:r>
                      <a:r>
                        <a:rPr kumimoji="0" lang="en-US" altLang="zh-CN" sz="24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1</a:t>
                      </a:r>
                      <a:endParaRPr kumimoji="0" lang="zh-CN" altLang="en-US" sz="2400" b="0" i="0" u="none" strike="noStrike" cap="none" normalizeH="0" baseline="-2500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A</a:t>
                      </a:r>
                      <a:r>
                        <a:rPr kumimoji="0" lang="en-US" altLang="zh-CN" sz="24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0</a:t>
                      </a:r>
                      <a:endParaRPr kumimoji="0" lang="zh-CN" altLang="en-US" sz="2400" b="0" i="0" u="none" strike="noStrike" cap="none" normalizeH="0" baseline="-2500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19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+</a:t>
                      </a: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B</a:t>
                      </a:r>
                      <a:r>
                        <a:rPr kumimoji="0" lang="en-US" altLang="zh-CN" sz="24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3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B</a:t>
                      </a:r>
                      <a:r>
                        <a:rPr kumimoji="0" lang="en-US" altLang="zh-CN" sz="24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2</a:t>
                      </a:r>
                      <a:endParaRPr kumimoji="0" lang="zh-CN" altLang="en-US" sz="2400" b="0" i="0" u="none" strike="noStrike" cap="none" normalizeH="0" baseline="-2500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B</a:t>
                      </a:r>
                      <a:r>
                        <a:rPr kumimoji="0" lang="en-US" altLang="zh-CN" sz="24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1</a:t>
                      </a:r>
                      <a:endParaRPr kumimoji="0" lang="zh-CN" altLang="en-US" sz="2400" b="0" i="0" u="none" strike="noStrike" cap="none" normalizeH="0" baseline="-2500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B</a:t>
                      </a:r>
                      <a:r>
                        <a:rPr kumimoji="0" lang="en-US" altLang="zh-CN" sz="24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0</a:t>
                      </a:r>
                      <a:endParaRPr kumimoji="0" lang="zh-CN" altLang="en-US" sz="2400" b="0" i="0" u="none" strike="noStrike" cap="none" normalizeH="0" baseline="-2500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35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kumimoji="0" lang="zh-CN" alt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charset="-122"/>
                      </a:endParaRP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S</a:t>
                      </a:r>
                      <a:r>
                        <a:rPr kumimoji="0" lang="en-US" altLang="zh-CN" sz="24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3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S</a:t>
                      </a:r>
                      <a:r>
                        <a:rPr kumimoji="0" lang="en-US" altLang="zh-CN" sz="24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2</a:t>
                      </a:r>
                      <a:endParaRPr kumimoji="0" lang="zh-CN" altLang="en-US" sz="2400" b="0" i="0" u="none" strike="noStrike" cap="none" normalizeH="0" baseline="-2500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S</a:t>
                      </a:r>
                      <a:r>
                        <a:rPr kumimoji="0" lang="en-US" altLang="zh-CN" sz="24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1</a:t>
                      </a:r>
                      <a:endParaRPr kumimoji="0" lang="zh-CN" altLang="en-US" sz="2400" b="0" i="0" u="none" strike="noStrike" cap="none" normalizeH="0" baseline="-2500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S</a:t>
                      </a:r>
                      <a:r>
                        <a:rPr kumimoji="0" lang="en-US" altLang="zh-CN" sz="2400" b="0" i="0" u="none" strike="noStrike" cap="none" normalizeH="0" baseline="-25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0</a:t>
                      </a:r>
                      <a:endParaRPr kumimoji="0" lang="zh-CN" altLang="en-US" sz="2400" b="0" i="0" u="none" strike="noStrike" cap="none" normalizeH="0" baseline="-2500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8" name="Rectangle 47"/>
          <p:cNvSpPr>
            <a:spLocks noChangeArrowheads="1"/>
          </p:cNvSpPr>
          <p:nvPr/>
        </p:nvSpPr>
        <p:spPr bwMode="auto">
          <a:xfrm>
            <a:off x="3847624" y="4297363"/>
            <a:ext cx="504825" cy="1727200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" name="AutoShape 48"/>
          <p:cNvSpPr>
            <a:spLocks noChangeArrowheads="1"/>
          </p:cNvSpPr>
          <p:nvPr/>
        </p:nvSpPr>
        <p:spPr bwMode="auto">
          <a:xfrm flipH="1">
            <a:off x="3488849" y="3649663"/>
            <a:ext cx="503237" cy="576262"/>
          </a:xfrm>
          <a:prstGeom prst="curvedDownArrow">
            <a:avLst>
              <a:gd name="adj1" fmla="val 7074"/>
              <a:gd name="adj2" fmla="val 27074"/>
              <a:gd name="adj3" fmla="val 32493"/>
            </a:avLst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" name="Rectangle 50"/>
          <p:cNvSpPr>
            <a:spLocks noChangeArrowheads="1"/>
          </p:cNvSpPr>
          <p:nvPr/>
        </p:nvSpPr>
        <p:spPr bwMode="auto">
          <a:xfrm>
            <a:off x="3272949" y="4297363"/>
            <a:ext cx="504825" cy="1727200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" name="AutoShape 51"/>
          <p:cNvSpPr>
            <a:spLocks noChangeArrowheads="1"/>
          </p:cNvSpPr>
          <p:nvPr/>
        </p:nvSpPr>
        <p:spPr bwMode="auto">
          <a:xfrm flipH="1">
            <a:off x="2912586" y="3649663"/>
            <a:ext cx="503238" cy="576262"/>
          </a:xfrm>
          <a:prstGeom prst="curvedDownArrow">
            <a:avLst>
              <a:gd name="adj1" fmla="val 7074"/>
              <a:gd name="adj2" fmla="val 27074"/>
              <a:gd name="adj3" fmla="val 32492"/>
            </a:avLst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" name="Rectangle 53"/>
          <p:cNvSpPr>
            <a:spLocks noChangeArrowheads="1"/>
          </p:cNvSpPr>
          <p:nvPr/>
        </p:nvSpPr>
        <p:spPr bwMode="auto">
          <a:xfrm>
            <a:off x="2696686" y="4297363"/>
            <a:ext cx="504825" cy="1727200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" name="AutoShape 54"/>
          <p:cNvSpPr>
            <a:spLocks noChangeArrowheads="1"/>
          </p:cNvSpPr>
          <p:nvPr/>
        </p:nvSpPr>
        <p:spPr bwMode="auto">
          <a:xfrm flipH="1">
            <a:off x="2407761" y="3649663"/>
            <a:ext cx="503238" cy="576262"/>
          </a:xfrm>
          <a:prstGeom prst="curvedDownArrow">
            <a:avLst>
              <a:gd name="adj1" fmla="val 7074"/>
              <a:gd name="adj2" fmla="val 27074"/>
              <a:gd name="adj3" fmla="val 32492"/>
            </a:avLst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" name="Rectangle 56"/>
          <p:cNvSpPr>
            <a:spLocks noChangeArrowheads="1"/>
          </p:cNvSpPr>
          <p:nvPr/>
        </p:nvSpPr>
        <p:spPr bwMode="auto">
          <a:xfrm>
            <a:off x="2120424" y="4297363"/>
            <a:ext cx="504825" cy="1727200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5" name="AutoShape 57"/>
          <p:cNvSpPr>
            <a:spLocks noChangeArrowheads="1"/>
          </p:cNvSpPr>
          <p:nvPr/>
        </p:nvSpPr>
        <p:spPr bwMode="auto">
          <a:xfrm flipH="1">
            <a:off x="1617186" y="3649663"/>
            <a:ext cx="790575" cy="576262"/>
          </a:xfrm>
          <a:prstGeom prst="curvedDownArrow">
            <a:avLst>
              <a:gd name="adj1" fmla="val 9705"/>
              <a:gd name="adj2" fmla="val 37143"/>
              <a:gd name="adj3" fmla="val 28375"/>
            </a:avLst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1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62879379"/>
              </p:ext>
            </p:extLst>
          </p:nvPr>
        </p:nvGraphicFramePr>
        <p:xfrm>
          <a:off x="4552633" y="3778568"/>
          <a:ext cx="7289800" cy="2200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92" name="Visio" r:id="rId4" imgW="7290166" imgH="2199762" progId="Visio.Drawing.11">
                  <p:embed/>
                </p:oleObj>
              </mc:Choice>
              <mc:Fallback>
                <p:oleObj name="Visio" r:id="rId4" imgW="7290166" imgH="2199762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52633" y="3778568"/>
                        <a:ext cx="7289800" cy="2200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Rectangle 46"/>
          <p:cNvSpPr>
            <a:spLocks noChangeArrowheads="1"/>
          </p:cNvSpPr>
          <p:nvPr/>
        </p:nvSpPr>
        <p:spPr bwMode="auto">
          <a:xfrm>
            <a:off x="10096183" y="3707131"/>
            <a:ext cx="1296988" cy="2376487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" name="Rectangle 49"/>
          <p:cNvSpPr>
            <a:spLocks noChangeArrowheads="1"/>
          </p:cNvSpPr>
          <p:nvPr/>
        </p:nvSpPr>
        <p:spPr bwMode="auto">
          <a:xfrm>
            <a:off x="8440421" y="3707131"/>
            <a:ext cx="1296987" cy="2376487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9" name="Rectangle 52"/>
          <p:cNvSpPr>
            <a:spLocks noChangeArrowheads="1"/>
          </p:cNvSpPr>
          <p:nvPr/>
        </p:nvSpPr>
        <p:spPr bwMode="auto">
          <a:xfrm>
            <a:off x="6856096" y="3707131"/>
            <a:ext cx="1296987" cy="2376487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0" name="Rectangle 55"/>
          <p:cNvSpPr>
            <a:spLocks noChangeArrowheads="1"/>
          </p:cNvSpPr>
          <p:nvPr/>
        </p:nvSpPr>
        <p:spPr bwMode="auto">
          <a:xfrm>
            <a:off x="5271771" y="3707131"/>
            <a:ext cx="1296987" cy="2376487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2548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7" grpId="0" animBg="1"/>
      <p:bldP spid="18" grpId="0" animBg="1"/>
      <p:bldP spid="19" grpId="0" animBg="1"/>
      <p:bldP spid="2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Carry Look ahead </a:t>
            </a:r>
            <a:r>
              <a:rPr lang="en-US" altLang="zh-CN" dirty="0" smtClean="0"/>
              <a:t>Adder</a:t>
            </a:r>
            <a:br>
              <a:rPr lang="en-US" altLang="zh-CN" dirty="0" smtClean="0"/>
            </a:br>
            <a:r>
              <a:rPr lang="zh-CN" altLang="en-US" sz="2800" dirty="0" smtClean="0"/>
              <a:t>先行进位加法器</a:t>
            </a:r>
            <a:r>
              <a:rPr lang="en-US" altLang="zh-CN" sz="2800" dirty="0" smtClean="0"/>
              <a:t>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CN" dirty="0"/>
              <a:t>One method of speeding up the addition process by eliminating this ripple carry delay is called look-ahead carry addition</a:t>
            </a:r>
            <a:r>
              <a:rPr lang="en-US" altLang="zh-CN" dirty="0" smtClean="0"/>
              <a:t>.</a:t>
            </a:r>
          </a:p>
          <a:p>
            <a:r>
              <a:rPr lang="en-US" altLang="zh-CN" dirty="0">
                <a:ea typeface="宋体" charset="-122"/>
              </a:rPr>
              <a:t>Consider</a:t>
            </a:r>
            <a:r>
              <a:rPr lang="zh-CN" altLang="en-US" dirty="0">
                <a:ea typeface="宋体" charset="-122"/>
              </a:rPr>
              <a:t>：</a:t>
            </a:r>
            <a:r>
              <a:rPr lang="en-US" altLang="zh-CN" dirty="0">
                <a:ea typeface="宋体" charset="-122"/>
              </a:rPr>
              <a:t>C</a:t>
            </a:r>
            <a:r>
              <a:rPr lang="en-US" altLang="zh-CN" baseline="-25000" dirty="0">
                <a:ea typeface="宋体" charset="-122"/>
              </a:rPr>
              <a:t>i+1 </a:t>
            </a:r>
            <a:r>
              <a:rPr lang="en-US" altLang="zh-CN" dirty="0">
                <a:ea typeface="宋体" charset="-122"/>
              </a:rPr>
              <a:t>= </a:t>
            </a:r>
            <a:r>
              <a:rPr lang="en-US" altLang="zh-CN" dirty="0" err="1">
                <a:ea typeface="宋体" charset="-122"/>
              </a:rPr>
              <a:t>A</a:t>
            </a:r>
            <a:r>
              <a:rPr lang="en-US" altLang="zh-CN" baseline="-25000" dirty="0" err="1">
                <a:ea typeface="宋体" charset="-122"/>
              </a:rPr>
              <a:t>i</a:t>
            </a:r>
            <a:r>
              <a:rPr lang="en-US" altLang="zh-CN" dirty="0" err="1">
                <a:ea typeface="宋体" charset="-122"/>
              </a:rPr>
              <a:t>B</a:t>
            </a:r>
            <a:r>
              <a:rPr lang="en-US" altLang="zh-CN" baseline="-25000" dirty="0" err="1">
                <a:ea typeface="宋体" charset="-122"/>
              </a:rPr>
              <a:t>i</a:t>
            </a:r>
            <a:r>
              <a:rPr lang="en-US" altLang="zh-CN" dirty="0">
                <a:ea typeface="宋体" charset="-122"/>
              </a:rPr>
              <a:t> + (A</a:t>
            </a:r>
            <a:r>
              <a:rPr lang="en-US" altLang="zh-CN" baseline="-25000" dirty="0">
                <a:ea typeface="宋体" charset="-122"/>
              </a:rPr>
              <a:t>i</a:t>
            </a:r>
            <a:r>
              <a:rPr lang="en-US" altLang="zh-CN" dirty="0">
                <a:ea typeface="宋体" charset="-122"/>
              </a:rPr>
              <a:t> </a:t>
            </a:r>
            <a:r>
              <a:rPr lang="en-US" altLang="zh-CN" dirty="0">
                <a:ea typeface="宋体" charset="-122"/>
                <a:sym typeface="Symbol" pitchFamily="18" charset="2"/>
              </a:rPr>
              <a:t></a:t>
            </a:r>
            <a:r>
              <a:rPr lang="en-US" altLang="zh-CN" dirty="0">
                <a:ea typeface="宋体" charset="-122"/>
              </a:rPr>
              <a:t> B</a:t>
            </a:r>
            <a:r>
              <a:rPr lang="en-US" altLang="zh-CN" baseline="-25000" dirty="0">
                <a:ea typeface="宋体" charset="-122"/>
              </a:rPr>
              <a:t>i</a:t>
            </a:r>
            <a:r>
              <a:rPr lang="en-US" altLang="zh-CN" dirty="0">
                <a:ea typeface="宋体" charset="-122"/>
              </a:rPr>
              <a:t>) </a:t>
            </a:r>
            <a:r>
              <a:rPr lang="en-US" altLang="zh-CN" dirty="0" err="1">
                <a:ea typeface="宋体" charset="-122"/>
              </a:rPr>
              <a:t>C</a:t>
            </a:r>
            <a:r>
              <a:rPr lang="en-US" altLang="zh-CN" baseline="-25000" dirty="0" err="1">
                <a:ea typeface="宋体" charset="-122"/>
              </a:rPr>
              <a:t>i</a:t>
            </a:r>
            <a:endParaRPr lang="en-US" altLang="zh-CN" dirty="0">
              <a:ea typeface="宋体" charset="-122"/>
            </a:endParaRPr>
          </a:p>
          <a:p>
            <a:r>
              <a:rPr lang="en-US" altLang="zh-CN" dirty="0">
                <a:ea typeface="宋体" charset="-122"/>
              </a:rPr>
              <a:t>Carry generation(</a:t>
            </a:r>
            <a:r>
              <a:rPr lang="zh-CN" altLang="en-US" dirty="0">
                <a:ea typeface="宋体" charset="-122"/>
              </a:rPr>
              <a:t>进位产生</a:t>
            </a:r>
            <a:r>
              <a:rPr lang="en-US" altLang="zh-CN" dirty="0">
                <a:ea typeface="宋体" charset="-122"/>
              </a:rPr>
              <a:t>)</a:t>
            </a:r>
            <a:r>
              <a:rPr lang="zh-CN" altLang="en-US" dirty="0" smtClean="0">
                <a:ea typeface="宋体" charset="-122"/>
              </a:rPr>
              <a:t>：</a:t>
            </a:r>
            <a:endParaRPr lang="en-US" altLang="zh-CN" dirty="0" smtClean="0">
              <a:ea typeface="宋体" charset="-122"/>
            </a:endParaRPr>
          </a:p>
          <a:p>
            <a:pPr lvl="1"/>
            <a:r>
              <a:rPr lang="en-US" altLang="zh-CN" dirty="0" smtClean="0">
                <a:ea typeface="宋体" charset="-122"/>
              </a:rPr>
              <a:t>Let </a:t>
            </a:r>
            <a:r>
              <a:rPr lang="en-US" altLang="zh-CN" dirty="0" err="1" smtClean="0">
                <a:ea typeface="宋体" charset="-122"/>
              </a:rPr>
              <a:t>G</a:t>
            </a:r>
            <a:r>
              <a:rPr lang="en-US" altLang="zh-CN" baseline="-25000" dirty="0" err="1" smtClean="0">
                <a:ea typeface="宋体" charset="-122"/>
              </a:rPr>
              <a:t>i</a:t>
            </a:r>
            <a:r>
              <a:rPr lang="en-US" altLang="zh-CN" dirty="0" smtClean="0">
                <a:ea typeface="宋体" charset="-122"/>
              </a:rPr>
              <a:t> = </a:t>
            </a:r>
            <a:r>
              <a:rPr lang="en-US" altLang="zh-CN" dirty="0" err="1" smtClean="0">
                <a:ea typeface="宋体" charset="-122"/>
              </a:rPr>
              <a:t>A</a:t>
            </a:r>
            <a:r>
              <a:rPr lang="en-US" altLang="zh-CN" baseline="-25000" dirty="0" err="1" smtClean="0">
                <a:ea typeface="宋体" charset="-122"/>
              </a:rPr>
              <a:t>i</a:t>
            </a:r>
            <a:r>
              <a:rPr lang="en-US" altLang="zh-CN" dirty="0" err="1" smtClean="0">
                <a:ea typeface="宋体" charset="-122"/>
              </a:rPr>
              <a:t>B</a:t>
            </a:r>
            <a:r>
              <a:rPr lang="en-US" altLang="zh-CN" baseline="-25000" dirty="0" err="1" smtClean="0">
                <a:ea typeface="宋体" charset="-122"/>
              </a:rPr>
              <a:t>i</a:t>
            </a:r>
            <a:r>
              <a:rPr lang="en-US" altLang="zh-CN" dirty="0" smtClean="0">
                <a:ea typeface="宋体" charset="-122"/>
              </a:rPr>
              <a:t>= 1</a:t>
            </a:r>
            <a:r>
              <a:rPr lang="zh-CN" altLang="en-US" dirty="0" smtClean="0">
                <a:ea typeface="宋体" charset="-122"/>
              </a:rPr>
              <a:t>，</a:t>
            </a:r>
            <a:r>
              <a:rPr lang="en-US" altLang="zh-CN" dirty="0" smtClean="0">
                <a:ea typeface="宋体" charset="-122"/>
              </a:rPr>
              <a:t>if </a:t>
            </a:r>
            <a:r>
              <a:rPr lang="en-US" altLang="zh-CN" dirty="0" err="1" smtClean="0">
                <a:ea typeface="宋体" charset="-122"/>
              </a:rPr>
              <a:t>G</a:t>
            </a:r>
            <a:r>
              <a:rPr lang="en-US" altLang="zh-CN" baseline="-25000" dirty="0" err="1" smtClean="0">
                <a:ea typeface="宋体" charset="-122"/>
              </a:rPr>
              <a:t>i</a:t>
            </a:r>
            <a:r>
              <a:rPr lang="en-US" altLang="zh-CN" dirty="0" smtClean="0">
                <a:ea typeface="宋体" charset="-122"/>
              </a:rPr>
              <a:t>=1</a:t>
            </a:r>
            <a:r>
              <a:rPr lang="zh-CN" altLang="en-US" dirty="0" smtClean="0">
                <a:ea typeface="宋体" charset="-122"/>
              </a:rPr>
              <a:t>，</a:t>
            </a:r>
            <a:r>
              <a:rPr lang="en-US" altLang="zh-CN" dirty="0" smtClean="0">
                <a:ea typeface="宋体" charset="-122"/>
              </a:rPr>
              <a:t>then C</a:t>
            </a:r>
            <a:r>
              <a:rPr lang="en-US" altLang="zh-CN" baseline="-25000" dirty="0" smtClean="0">
                <a:ea typeface="宋体" charset="-122"/>
              </a:rPr>
              <a:t>i+1</a:t>
            </a:r>
            <a:r>
              <a:rPr lang="en-US" altLang="zh-CN" dirty="0" smtClean="0">
                <a:ea typeface="宋体" charset="-122"/>
              </a:rPr>
              <a:t>=1</a:t>
            </a:r>
            <a:endParaRPr lang="en-US" altLang="zh-CN" baseline="-25000" dirty="0" smtClean="0">
              <a:ea typeface="宋体" charset="-122"/>
            </a:endParaRPr>
          </a:p>
          <a:p>
            <a:r>
              <a:rPr lang="en-US" altLang="zh-CN" dirty="0" smtClean="0">
                <a:ea typeface="宋体" charset="-122"/>
              </a:rPr>
              <a:t>Carry </a:t>
            </a:r>
            <a:r>
              <a:rPr lang="en-US" altLang="zh-CN" dirty="0">
                <a:ea typeface="宋体" charset="-122"/>
              </a:rPr>
              <a:t>propagation(</a:t>
            </a:r>
            <a:r>
              <a:rPr lang="zh-CN" altLang="en-US" dirty="0">
                <a:ea typeface="宋体" charset="-122"/>
              </a:rPr>
              <a:t>进位传递</a:t>
            </a:r>
            <a:r>
              <a:rPr lang="en-US" altLang="zh-CN" dirty="0">
                <a:ea typeface="宋体" charset="-122"/>
              </a:rPr>
              <a:t>)</a:t>
            </a:r>
            <a:r>
              <a:rPr lang="zh-CN" altLang="en-US" dirty="0" smtClean="0">
                <a:ea typeface="宋体" charset="-122"/>
              </a:rPr>
              <a:t>：</a:t>
            </a:r>
            <a:endParaRPr lang="en-US" altLang="zh-CN" dirty="0" smtClean="0">
              <a:ea typeface="宋体" charset="-122"/>
            </a:endParaRPr>
          </a:p>
          <a:p>
            <a:pPr lvl="1"/>
            <a:r>
              <a:rPr lang="en-US" altLang="zh-CN" dirty="0" smtClean="0">
                <a:ea typeface="宋体" charset="-122"/>
              </a:rPr>
              <a:t>Let P</a:t>
            </a:r>
            <a:r>
              <a:rPr lang="en-US" altLang="zh-CN" baseline="-25000" dirty="0" smtClean="0">
                <a:ea typeface="宋体" charset="-122"/>
              </a:rPr>
              <a:t>i</a:t>
            </a:r>
            <a:r>
              <a:rPr lang="en-US" altLang="zh-CN" dirty="0" smtClean="0">
                <a:ea typeface="宋体" charset="-122"/>
              </a:rPr>
              <a:t> = A</a:t>
            </a:r>
            <a:r>
              <a:rPr lang="en-US" altLang="zh-CN" baseline="-25000" dirty="0" smtClean="0">
                <a:ea typeface="宋体" charset="-122"/>
              </a:rPr>
              <a:t>i</a:t>
            </a:r>
            <a:r>
              <a:rPr lang="en-US" altLang="zh-CN" dirty="0" smtClean="0">
                <a:ea typeface="宋体" charset="-122"/>
              </a:rPr>
              <a:t> </a:t>
            </a:r>
            <a:r>
              <a:rPr lang="en-US" altLang="zh-CN" dirty="0" smtClean="0">
                <a:ea typeface="宋体" charset="-122"/>
                <a:sym typeface="Symbol" pitchFamily="18" charset="2"/>
              </a:rPr>
              <a:t></a:t>
            </a:r>
            <a:r>
              <a:rPr lang="en-US" altLang="zh-CN" dirty="0" smtClean="0">
                <a:ea typeface="宋体" charset="-122"/>
              </a:rPr>
              <a:t> B</a:t>
            </a:r>
            <a:r>
              <a:rPr lang="en-US" altLang="zh-CN" baseline="-25000" dirty="0" smtClean="0">
                <a:ea typeface="宋体" charset="-122"/>
              </a:rPr>
              <a:t>i </a:t>
            </a:r>
            <a:r>
              <a:rPr lang="zh-CN" altLang="en-US" dirty="0" smtClean="0">
                <a:ea typeface="宋体" charset="-122"/>
              </a:rPr>
              <a:t>，</a:t>
            </a:r>
            <a:r>
              <a:rPr lang="en-US" altLang="zh-CN" dirty="0" smtClean="0">
                <a:ea typeface="宋体" charset="-122"/>
              </a:rPr>
              <a:t>if P</a:t>
            </a:r>
            <a:r>
              <a:rPr lang="en-US" altLang="zh-CN" baseline="-25000" dirty="0" smtClean="0">
                <a:ea typeface="宋体" charset="-122"/>
              </a:rPr>
              <a:t>i</a:t>
            </a:r>
            <a:r>
              <a:rPr lang="en-US" altLang="zh-CN" dirty="0" smtClean="0">
                <a:ea typeface="宋体" charset="-122"/>
              </a:rPr>
              <a:t>=1</a:t>
            </a:r>
            <a:r>
              <a:rPr lang="zh-CN" altLang="en-US" dirty="0" smtClean="0">
                <a:ea typeface="宋体" charset="-122"/>
              </a:rPr>
              <a:t>，</a:t>
            </a:r>
            <a:r>
              <a:rPr lang="en-US" altLang="zh-CN" dirty="0" smtClean="0">
                <a:ea typeface="宋体" charset="-122"/>
              </a:rPr>
              <a:t>then C</a:t>
            </a:r>
            <a:r>
              <a:rPr lang="en-US" altLang="zh-CN" baseline="-25000" dirty="0" smtClean="0">
                <a:ea typeface="宋体" charset="-122"/>
              </a:rPr>
              <a:t>i+1</a:t>
            </a:r>
            <a:r>
              <a:rPr lang="en-US" altLang="zh-CN" dirty="0" smtClean="0">
                <a:ea typeface="宋体" charset="-122"/>
              </a:rPr>
              <a:t>=</a:t>
            </a:r>
            <a:r>
              <a:rPr lang="en-US" altLang="zh-CN" dirty="0" err="1" smtClean="0">
                <a:ea typeface="宋体" charset="-122"/>
              </a:rPr>
              <a:t>C</a:t>
            </a:r>
            <a:r>
              <a:rPr lang="en-US" altLang="zh-CN" baseline="-25000" dirty="0" err="1" smtClean="0">
                <a:ea typeface="宋体" charset="-122"/>
              </a:rPr>
              <a:t>i</a:t>
            </a:r>
            <a:endParaRPr lang="en-US" altLang="zh-CN" baseline="-25000" dirty="0" smtClean="0">
              <a:ea typeface="宋体" charset="-122"/>
            </a:endParaRPr>
          </a:p>
          <a:p>
            <a:pPr lvl="1"/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C71BAB-43ED-4362-8F1C-E2E3ED31FC9F}" type="datetime1">
              <a:rPr lang="en-US" altLang="zh-CN" smtClean="0"/>
              <a:t>10/26/2021</a:t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计算机学院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2923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Carry </a:t>
            </a:r>
            <a:r>
              <a:rPr lang="en-US" altLang="zh-CN" dirty="0"/>
              <a:t>Look ahead Adder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>
                <a:latin typeface="Arial" charset="0"/>
                <a:ea typeface="宋体" charset="-122"/>
              </a:rPr>
              <a:t>C</a:t>
            </a:r>
            <a:r>
              <a:rPr lang="en-US" altLang="zh-CN" baseline="-25000" dirty="0">
                <a:latin typeface="Arial" charset="0"/>
                <a:ea typeface="宋体" charset="-122"/>
              </a:rPr>
              <a:t>i+1</a:t>
            </a:r>
            <a:r>
              <a:rPr lang="en-US" altLang="zh-CN" dirty="0">
                <a:latin typeface="Arial" charset="0"/>
                <a:ea typeface="宋体" charset="-122"/>
              </a:rPr>
              <a:t> = </a:t>
            </a:r>
            <a:r>
              <a:rPr lang="en-US" altLang="zh-CN" dirty="0" err="1">
                <a:latin typeface="Arial" charset="0"/>
                <a:ea typeface="宋体" charset="-122"/>
              </a:rPr>
              <a:t>G</a:t>
            </a:r>
            <a:r>
              <a:rPr lang="en-US" altLang="zh-CN" baseline="-25000" dirty="0" err="1">
                <a:latin typeface="Arial" charset="0"/>
                <a:ea typeface="宋体" charset="-122"/>
              </a:rPr>
              <a:t>i</a:t>
            </a:r>
            <a:r>
              <a:rPr lang="en-US" altLang="zh-CN" dirty="0">
                <a:latin typeface="Arial" charset="0"/>
                <a:ea typeface="宋体" charset="-122"/>
              </a:rPr>
              <a:t> + </a:t>
            </a:r>
            <a:r>
              <a:rPr lang="en-US" altLang="zh-CN" dirty="0" err="1">
                <a:latin typeface="Arial" charset="0"/>
                <a:ea typeface="宋体" charset="-122"/>
              </a:rPr>
              <a:t>P</a:t>
            </a:r>
            <a:r>
              <a:rPr lang="en-US" altLang="zh-CN" baseline="-25000" dirty="0" err="1">
                <a:latin typeface="Arial" charset="0"/>
                <a:ea typeface="宋体" charset="-122"/>
              </a:rPr>
              <a:t>i</a:t>
            </a:r>
            <a:r>
              <a:rPr lang="en-US" altLang="zh-CN" dirty="0" err="1">
                <a:latin typeface="Arial" charset="0"/>
                <a:ea typeface="宋体" charset="-122"/>
              </a:rPr>
              <a:t>C</a:t>
            </a:r>
            <a:r>
              <a:rPr lang="en-US" altLang="zh-CN" baseline="-25000" dirty="0" err="1">
                <a:latin typeface="Arial" charset="0"/>
                <a:ea typeface="宋体" charset="-122"/>
              </a:rPr>
              <a:t>i</a:t>
            </a:r>
            <a:endParaRPr lang="en-US" altLang="zh-CN" baseline="-25000" dirty="0">
              <a:latin typeface="Arial" charset="0"/>
              <a:ea typeface="宋体" charset="-122"/>
            </a:endParaRPr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FontTx/>
              <a:buChar char="•"/>
            </a:pPr>
            <a:r>
              <a:rPr lang="en-US" altLang="zh-CN" dirty="0">
                <a:latin typeface="Arial" charset="0"/>
                <a:ea typeface="宋体" charset="-122"/>
              </a:rPr>
              <a:t>Base on this </a:t>
            </a:r>
            <a:r>
              <a:rPr lang="en-US" altLang="zh-CN" dirty="0" err="1" smtClean="0">
                <a:latin typeface="Arial" charset="0"/>
                <a:ea typeface="宋体" charset="-122"/>
              </a:rPr>
              <a:t>ayalysis</a:t>
            </a:r>
            <a:r>
              <a:rPr lang="en-US" altLang="zh-CN" dirty="0" smtClean="0">
                <a:latin typeface="Arial" charset="0"/>
                <a:ea typeface="宋体" charset="-122"/>
              </a:rPr>
              <a:t>:</a:t>
            </a:r>
          </a:p>
          <a:p>
            <a:pPr lvl="1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FontTx/>
              <a:buChar char="•"/>
            </a:pPr>
            <a:r>
              <a:rPr lang="en-US" altLang="zh-CN" dirty="0" smtClean="0">
                <a:latin typeface="Arial" charset="0"/>
                <a:ea typeface="宋体" charset="-122"/>
              </a:rPr>
              <a:t>C</a:t>
            </a:r>
            <a:r>
              <a:rPr lang="en-US" altLang="zh-CN" baseline="-25000" dirty="0" smtClean="0">
                <a:latin typeface="Arial" charset="0"/>
                <a:ea typeface="宋体" charset="-122"/>
              </a:rPr>
              <a:t>1</a:t>
            </a:r>
            <a:r>
              <a:rPr lang="en-US" altLang="zh-CN" dirty="0" smtClean="0">
                <a:latin typeface="Arial" charset="0"/>
                <a:ea typeface="宋体" charset="-122"/>
              </a:rPr>
              <a:t> </a:t>
            </a:r>
            <a:r>
              <a:rPr lang="en-US" altLang="zh-CN" dirty="0">
                <a:latin typeface="Arial" charset="0"/>
                <a:ea typeface="宋体" charset="-122"/>
              </a:rPr>
              <a:t>= G</a:t>
            </a:r>
            <a:r>
              <a:rPr lang="en-US" altLang="zh-CN" baseline="-25000" dirty="0">
                <a:latin typeface="Arial" charset="0"/>
                <a:ea typeface="宋体" charset="-122"/>
              </a:rPr>
              <a:t>0</a:t>
            </a:r>
            <a:r>
              <a:rPr lang="en-US" altLang="zh-CN" dirty="0">
                <a:latin typeface="Arial" charset="0"/>
                <a:ea typeface="宋体" charset="-122"/>
              </a:rPr>
              <a:t>+P</a:t>
            </a:r>
            <a:r>
              <a:rPr lang="en-US" altLang="zh-CN" baseline="-25000" dirty="0">
                <a:latin typeface="Arial" charset="0"/>
                <a:ea typeface="宋体" charset="-122"/>
              </a:rPr>
              <a:t>0</a:t>
            </a:r>
            <a:r>
              <a:rPr lang="en-US" altLang="zh-CN" dirty="0">
                <a:latin typeface="Arial" charset="0"/>
                <a:ea typeface="宋体" charset="-122"/>
              </a:rPr>
              <a:t> </a:t>
            </a:r>
            <a:r>
              <a:rPr lang="en-US" altLang="zh-CN" dirty="0" smtClean="0">
                <a:latin typeface="Arial" charset="0"/>
                <a:ea typeface="宋体" charset="-122"/>
              </a:rPr>
              <a:t>C</a:t>
            </a:r>
            <a:r>
              <a:rPr lang="en-US" altLang="zh-CN" baseline="-25000" dirty="0" smtClean="0">
                <a:latin typeface="Arial" charset="0"/>
                <a:ea typeface="宋体" charset="-122"/>
              </a:rPr>
              <a:t>0</a:t>
            </a:r>
          </a:p>
          <a:p>
            <a:pPr lvl="1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FontTx/>
              <a:buChar char="•"/>
            </a:pPr>
            <a:r>
              <a:rPr lang="en-US" altLang="zh-CN" dirty="0" smtClean="0">
                <a:latin typeface="Arial" charset="0"/>
                <a:ea typeface="宋体" charset="-122"/>
              </a:rPr>
              <a:t>C</a:t>
            </a:r>
            <a:r>
              <a:rPr lang="en-US" altLang="zh-CN" baseline="-25000" dirty="0" smtClean="0">
                <a:latin typeface="Arial" charset="0"/>
                <a:ea typeface="宋体" charset="-122"/>
              </a:rPr>
              <a:t>2</a:t>
            </a:r>
            <a:r>
              <a:rPr lang="en-US" altLang="zh-CN" dirty="0" smtClean="0">
                <a:latin typeface="Arial" charset="0"/>
                <a:ea typeface="宋体" charset="-122"/>
              </a:rPr>
              <a:t> </a:t>
            </a:r>
            <a:r>
              <a:rPr lang="en-US" altLang="zh-CN" dirty="0">
                <a:latin typeface="Arial" charset="0"/>
                <a:ea typeface="宋体" charset="-122"/>
              </a:rPr>
              <a:t>= G</a:t>
            </a:r>
            <a:r>
              <a:rPr lang="en-US" altLang="zh-CN" baseline="-25000" dirty="0">
                <a:latin typeface="Arial" charset="0"/>
                <a:ea typeface="宋体" charset="-122"/>
              </a:rPr>
              <a:t>1</a:t>
            </a:r>
            <a:r>
              <a:rPr lang="en-US" altLang="zh-CN" dirty="0">
                <a:latin typeface="Arial" charset="0"/>
                <a:ea typeface="宋体" charset="-122"/>
              </a:rPr>
              <a:t>+P</a:t>
            </a:r>
            <a:r>
              <a:rPr lang="en-US" altLang="zh-CN" baseline="-25000" dirty="0">
                <a:latin typeface="Arial" charset="0"/>
                <a:ea typeface="宋体" charset="-122"/>
              </a:rPr>
              <a:t>1</a:t>
            </a:r>
            <a:r>
              <a:rPr lang="en-US" altLang="zh-CN" dirty="0">
                <a:latin typeface="Arial" charset="0"/>
                <a:ea typeface="宋体" charset="-122"/>
              </a:rPr>
              <a:t>C</a:t>
            </a:r>
            <a:r>
              <a:rPr lang="en-US" altLang="zh-CN" baseline="-25000" dirty="0">
                <a:latin typeface="Arial" charset="0"/>
                <a:ea typeface="宋体" charset="-122"/>
              </a:rPr>
              <a:t>1 </a:t>
            </a:r>
            <a:r>
              <a:rPr lang="en-US" altLang="zh-CN" dirty="0">
                <a:latin typeface="Arial" charset="0"/>
                <a:ea typeface="宋体" charset="-122"/>
              </a:rPr>
              <a:t>= G</a:t>
            </a:r>
            <a:r>
              <a:rPr lang="en-US" altLang="zh-CN" baseline="-25000" dirty="0">
                <a:latin typeface="Arial" charset="0"/>
                <a:ea typeface="宋体" charset="-122"/>
              </a:rPr>
              <a:t>1</a:t>
            </a:r>
            <a:r>
              <a:rPr lang="en-US" altLang="zh-CN" dirty="0">
                <a:latin typeface="Arial" charset="0"/>
                <a:ea typeface="宋体" charset="-122"/>
              </a:rPr>
              <a:t>+P</a:t>
            </a:r>
            <a:r>
              <a:rPr lang="en-US" altLang="zh-CN" baseline="-25000" dirty="0">
                <a:latin typeface="Arial" charset="0"/>
                <a:ea typeface="宋体" charset="-122"/>
              </a:rPr>
              <a:t>1</a:t>
            </a:r>
            <a:r>
              <a:rPr lang="en-US" altLang="zh-CN" dirty="0">
                <a:latin typeface="Arial" charset="0"/>
                <a:ea typeface="宋体" charset="-122"/>
              </a:rPr>
              <a:t>(G</a:t>
            </a:r>
            <a:r>
              <a:rPr lang="en-US" altLang="zh-CN" baseline="-25000" dirty="0">
                <a:latin typeface="Arial" charset="0"/>
                <a:ea typeface="宋体" charset="-122"/>
              </a:rPr>
              <a:t>0</a:t>
            </a:r>
            <a:r>
              <a:rPr lang="en-US" altLang="zh-CN" dirty="0">
                <a:latin typeface="Arial" charset="0"/>
                <a:ea typeface="宋体" charset="-122"/>
              </a:rPr>
              <a:t>+P</a:t>
            </a:r>
            <a:r>
              <a:rPr lang="en-US" altLang="zh-CN" baseline="-25000" dirty="0">
                <a:latin typeface="Arial" charset="0"/>
                <a:ea typeface="宋体" charset="-122"/>
              </a:rPr>
              <a:t>0</a:t>
            </a:r>
            <a:r>
              <a:rPr lang="en-US" altLang="zh-CN" dirty="0">
                <a:latin typeface="Arial" charset="0"/>
                <a:ea typeface="宋体" charset="-122"/>
              </a:rPr>
              <a:t>C</a:t>
            </a:r>
            <a:r>
              <a:rPr lang="en-US" altLang="zh-CN" baseline="-25000" dirty="0">
                <a:latin typeface="Arial" charset="0"/>
                <a:ea typeface="宋体" charset="-122"/>
              </a:rPr>
              <a:t>0</a:t>
            </a:r>
            <a:r>
              <a:rPr lang="en-US" altLang="zh-CN" dirty="0">
                <a:latin typeface="Arial" charset="0"/>
                <a:ea typeface="宋体" charset="-122"/>
              </a:rPr>
              <a:t>) </a:t>
            </a:r>
            <a:r>
              <a:rPr lang="en-US" altLang="zh-CN" dirty="0" smtClean="0">
                <a:latin typeface="Arial" charset="0"/>
                <a:ea typeface="宋体" charset="-122"/>
              </a:rPr>
              <a:t>= G</a:t>
            </a:r>
            <a:r>
              <a:rPr lang="en-US" altLang="zh-CN" baseline="-25000" dirty="0" smtClean="0">
                <a:latin typeface="Arial" charset="0"/>
                <a:ea typeface="宋体" charset="-122"/>
              </a:rPr>
              <a:t>1</a:t>
            </a:r>
            <a:r>
              <a:rPr lang="en-US" altLang="zh-CN" dirty="0" smtClean="0">
                <a:latin typeface="Arial" charset="0"/>
                <a:ea typeface="宋体" charset="-122"/>
              </a:rPr>
              <a:t>+P</a:t>
            </a:r>
            <a:r>
              <a:rPr lang="en-US" altLang="zh-CN" baseline="-25000" dirty="0" smtClean="0">
                <a:latin typeface="Arial" charset="0"/>
                <a:ea typeface="宋体" charset="-122"/>
              </a:rPr>
              <a:t>1</a:t>
            </a:r>
            <a:r>
              <a:rPr lang="en-US" altLang="zh-CN" dirty="0" smtClean="0">
                <a:latin typeface="Arial" charset="0"/>
                <a:ea typeface="宋体" charset="-122"/>
              </a:rPr>
              <a:t>G</a:t>
            </a:r>
            <a:r>
              <a:rPr lang="en-US" altLang="zh-CN" baseline="-25000" dirty="0" smtClean="0">
                <a:latin typeface="Arial" charset="0"/>
                <a:ea typeface="宋体" charset="-122"/>
              </a:rPr>
              <a:t>0</a:t>
            </a:r>
            <a:r>
              <a:rPr lang="en-US" altLang="zh-CN" dirty="0" smtClean="0">
                <a:latin typeface="Arial" charset="0"/>
                <a:ea typeface="宋体" charset="-122"/>
              </a:rPr>
              <a:t>+P</a:t>
            </a:r>
            <a:r>
              <a:rPr lang="en-US" altLang="zh-CN" baseline="-25000" dirty="0" smtClean="0">
                <a:latin typeface="Arial" charset="0"/>
                <a:ea typeface="宋体" charset="-122"/>
              </a:rPr>
              <a:t>1</a:t>
            </a:r>
            <a:r>
              <a:rPr lang="en-US" altLang="zh-CN" dirty="0" smtClean="0">
                <a:latin typeface="Arial" charset="0"/>
                <a:ea typeface="宋体" charset="-122"/>
              </a:rPr>
              <a:t>P</a:t>
            </a:r>
            <a:r>
              <a:rPr lang="en-US" altLang="zh-CN" baseline="-25000" dirty="0" smtClean="0">
                <a:latin typeface="Arial" charset="0"/>
                <a:ea typeface="宋体" charset="-122"/>
              </a:rPr>
              <a:t>0</a:t>
            </a:r>
            <a:r>
              <a:rPr lang="en-US" altLang="zh-CN" dirty="0" smtClean="0">
                <a:latin typeface="Arial" charset="0"/>
                <a:ea typeface="宋体" charset="-122"/>
              </a:rPr>
              <a:t>C</a:t>
            </a:r>
            <a:r>
              <a:rPr lang="en-US" altLang="zh-CN" baseline="-25000" dirty="0" smtClean="0">
                <a:latin typeface="Arial" charset="0"/>
                <a:ea typeface="宋体" charset="-122"/>
              </a:rPr>
              <a:t>0</a:t>
            </a:r>
          </a:p>
          <a:p>
            <a:pPr lvl="1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FontTx/>
              <a:buChar char="•"/>
            </a:pPr>
            <a:r>
              <a:rPr lang="en-US" altLang="zh-CN" dirty="0" smtClean="0">
                <a:latin typeface="Arial" charset="0"/>
                <a:ea typeface="宋体" charset="-122"/>
              </a:rPr>
              <a:t>C</a:t>
            </a:r>
            <a:r>
              <a:rPr lang="en-US" altLang="zh-CN" baseline="-25000" dirty="0" smtClean="0">
                <a:latin typeface="Arial" charset="0"/>
                <a:ea typeface="宋体" charset="-122"/>
              </a:rPr>
              <a:t>3</a:t>
            </a:r>
            <a:r>
              <a:rPr lang="en-US" altLang="zh-CN" dirty="0" smtClean="0">
                <a:latin typeface="Arial" charset="0"/>
                <a:ea typeface="宋体" charset="-122"/>
              </a:rPr>
              <a:t> </a:t>
            </a:r>
            <a:r>
              <a:rPr lang="en-US" altLang="zh-CN" dirty="0">
                <a:latin typeface="Arial" charset="0"/>
                <a:ea typeface="宋体" charset="-122"/>
              </a:rPr>
              <a:t>= G</a:t>
            </a:r>
            <a:r>
              <a:rPr lang="en-US" altLang="zh-CN" baseline="-25000" dirty="0">
                <a:latin typeface="Arial" charset="0"/>
                <a:ea typeface="宋体" charset="-122"/>
              </a:rPr>
              <a:t>2</a:t>
            </a:r>
            <a:r>
              <a:rPr lang="en-US" altLang="zh-CN" dirty="0">
                <a:latin typeface="Arial" charset="0"/>
                <a:ea typeface="宋体" charset="-122"/>
              </a:rPr>
              <a:t> + P</a:t>
            </a:r>
            <a:r>
              <a:rPr lang="en-US" altLang="zh-CN" baseline="-25000" dirty="0">
                <a:latin typeface="Arial" charset="0"/>
                <a:ea typeface="宋体" charset="-122"/>
              </a:rPr>
              <a:t>2</a:t>
            </a:r>
            <a:r>
              <a:rPr lang="en-US" altLang="zh-CN" dirty="0">
                <a:latin typeface="Arial" charset="0"/>
                <a:ea typeface="宋体" charset="-122"/>
              </a:rPr>
              <a:t>C</a:t>
            </a:r>
            <a:r>
              <a:rPr lang="en-US" altLang="zh-CN" baseline="-25000" dirty="0">
                <a:latin typeface="Arial" charset="0"/>
                <a:ea typeface="宋体" charset="-122"/>
              </a:rPr>
              <a:t>2</a:t>
            </a:r>
            <a:r>
              <a:rPr lang="en-US" altLang="zh-CN" dirty="0">
                <a:latin typeface="Arial" charset="0"/>
                <a:ea typeface="宋体" charset="-122"/>
              </a:rPr>
              <a:t> = </a:t>
            </a:r>
            <a:r>
              <a:rPr lang="en-US" altLang="zh-CN" dirty="0" smtClean="0">
                <a:latin typeface="Arial" charset="0"/>
                <a:ea typeface="宋体" charset="-122"/>
              </a:rPr>
              <a:t>G</a:t>
            </a:r>
            <a:r>
              <a:rPr lang="en-US" altLang="zh-CN" baseline="-25000" dirty="0" smtClean="0">
                <a:latin typeface="Arial" charset="0"/>
                <a:ea typeface="宋体" charset="-122"/>
              </a:rPr>
              <a:t>2</a:t>
            </a:r>
            <a:r>
              <a:rPr lang="en-US" altLang="zh-CN" dirty="0" smtClean="0">
                <a:latin typeface="Arial" charset="0"/>
                <a:ea typeface="宋体" charset="-122"/>
              </a:rPr>
              <a:t>+P</a:t>
            </a:r>
            <a:r>
              <a:rPr lang="en-US" altLang="zh-CN" baseline="-25000" dirty="0" smtClean="0">
                <a:latin typeface="Arial" charset="0"/>
                <a:ea typeface="宋体" charset="-122"/>
              </a:rPr>
              <a:t>2</a:t>
            </a:r>
            <a:r>
              <a:rPr lang="en-US" altLang="zh-CN" dirty="0" smtClean="0">
                <a:latin typeface="Arial" charset="0"/>
                <a:ea typeface="宋体" charset="-122"/>
              </a:rPr>
              <a:t>G</a:t>
            </a:r>
            <a:r>
              <a:rPr lang="en-US" altLang="zh-CN" baseline="-25000" dirty="0" smtClean="0">
                <a:latin typeface="Arial" charset="0"/>
                <a:ea typeface="宋体" charset="-122"/>
              </a:rPr>
              <a:t>1</a:t>
            </a:r>
            <a:r>
              <a:rPr lang="en-US" altLang="zh-CN" dirty="0" smtClean="0">
                <a:latin typeface="Arial" charset="0"/>
                <a:ea typeface="宋体" charset="-122"/>
              </a:rPr>
              <a:t>+P</a:t>
            </a:r>
            <a:r>
              <a:rPr lang="en-US" altLang="zh-CN" baseline="-25000" dirty="0" smtClean="0">
                <a:latin typeface="Arial" charset="0"/>
                <a:ea typeface="宋体" charset="-122"/>
              </a:rPr>
              <a:t>2</a:t>
            </a:r>
            <a:r>
              <a:rPr lang="en-US" altLang="zh-CN" dirty="0" smtClean="0">
                <a:latin typeface="Arial" charset="0"/>
                <a:ea typeface="宋体" charset="-122"/>
              </a:rPr>
              <a:t>P</a:t>
            </a:r>
            <a:r>
              <a:rPr lang="en-US" altLang="zh-CN" baseline="-25000" dirty="0" smtClean="0">
                <a:latin typeface="Arial" charset="0"/>
                <a:ea typeface="宋体" charset="-122"/>
              </a:rPr>
              <a:t>1</a:t>
            </a:r>
            <a:r>
              <a:rPr lang="en-US" altLang="zh-CN" dirty="0" smtClean="0">
                <a:latin typeface="Arial" charset="0"/>
                <a:ea typeface="宋体" charset="-122"/>
              </a:rPr>
              <a:t>G</a:t>
            </a:r>
            <a:r>
              <a:rPr lang="en-US" altLang="zh-CN" baseline="-25000" dirty="0" smtClean="0">
                <a:latin typeface="Arial" charset="0"/>
                <a:ea typeface="宋体" charset="-122"/>
              </a:rPr>
              <a:t>0</a:t>
            </a:r>
            <a:r>
              <a:rPr lang="en-US" altLang="zh-CN" dirty="0" smtClean="0">
                <a:latin typeface="Arial" charset="0"/>
                <a:ea typeface="宋体" charset="-122"/>
              </a:rPr>
              <a:t>+P</a:t>
            </a:r>
            <a:r>
              <a:rPr lang="en-US" altLang="zh-CN" baseline="-25000" dirty="0" smtClean="0">
                <a:latin typeface="Arial" charset="0"/>
                <a:ea typeface="宋体" charset="-122"/>
              </a:rPr>
              <a:t>2</a:t>
            </a:r>
            <a:r>
              <a:rPr lang="en-US" altLang="zh-CN" dirty="0" smtClean="0">
                <a:latin typeface="Arial" charset="0"/>
                <a:ea typeface="宋体" charset="-122"/>
              </a:rPr>
              <a:t>P</a:t>
            </a:r>
            <a:r>
              <a:rPr lang="en-US" altLang="zh-CN" baseline="-25000" dirty="0" smtClean="0">
                <a:latin typeface="Arial" charset="0"/>
                <a:ea typeface="宋体" charset="-122"/>
              </a:rPr>
              <a:t>1</a:t>
            </a:r>
            <a:r>
              <a:rPr lang="en-US" altLang="zh-CN" dirty="0" smtClean="0">
                <a:latin typeface="Arial" charset="0"/>
                <a:ea typeface="宋体" charset="-122"/>
              </a:rPr>
              <a:t>P</a:t>
            </a:r>
            <a:r>
              <a:rPr lang="en-US" altLang="zh-CN" baseline="-25000" dirty="0" smtClean="0">
                <a:latin typeface="Arial" charset="0"/>
                <a:ea typeface="宋体" charset="-122"/>
              </a:rPr>
              <a:t>0</a:t>
            </a:r>
            <a:r>
              <a:rPr lang="en-US" altLang="zh-CN" dirty="0" smtClean="0">
                <a:latin typeface="Arial" charset="0"/>
                <a:ea typeface="宋体" charset="-122"/>
              </a:rPr>
              <a:t>C</a:t>
            </a:r>
            <a:r>
              <a:rPr lang="en-US" altLang="zh-CN" baseline="-25000" dirty="0" smtClean="0">
                <a:latin typeface="Arial" charset="0"/>
                <a:ea typeface="宋体" charset="-122"/>
              </a:rPr>
              <a:t>0</a:t>
            </a:r>
          </a:p>
          <a:p>
            <a:pPr lvl="1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FontTx/>
              <a:buChar char="•"/>
            </a:pPr>
            <a:r>
              <a:rPr lang="en-US" altLang="zh-CN" dirty="0" smtClean="0">
                <a:latin typeface="Arial" charset="0"/>
                <a:ea typeface="宋体" charset="-122"/>
              </a:rPr>
              <a:t>C</a:t>
            </a:r>
            <a:r>
              <a:rPr lang="en-US" altLang="zh-CN" baseline="-25000" dirty="0" smtClean="0">
                <a:latin typeface="Arial" charset="0"/>
                <a:ea typeface="宋体" charset="-122"/>
              </a:rPr>
              <a:t>4</a:t>
            </a:r>
            <a:r>
              <a:rPr lang="en-US" altLang="zh-CN" dirty="0" smtClean="0">
                <a:latin typeface="Arial" charset="0"/>
                <a:ea typeface="宋体" charset="-122"/>
              </a:rPr>
              <a:t> </a:t>
            </a:r>
            <a:r>
              <a:rPr lang="en-US" altLang="zh-CN" dirty="0">
                <a:latin typeface="Arial" charset="0"/>
                <a:ea typeface="宋体" charset="-122"/>
              </a:rPr>
              <a:t>= G</a:t>
            </a:r>
            <a:r>
              <a:rPr lang="en-US" altLang="zh-CN" baseline="-25000" dirty="0">
                <a:latin typeface="Arial" charset="0"/>
                <a:ea typeface="宋体" charset="-122"/>
              </a:rPr>
              <a:t>3</a:t>
            </a:r>
            <a:r>
              <a:rPr lang="en-US" altLang="zh-CN" dirty="0">
                <a:latin typeface="Arial" charset="0"/>
                <a:ea typeface="宋体" charset="-122"/>
              </a:rPr>
              <a:t>+P</a:t>
            </a:r>
            <a:r>
              <a:rPr lang="en-US" altLang="zh-CN" baseline="-25000" dirty="0">
                <a:latin typeface="Arial" charset="0"/>
                <a:ea typeface="宋体" charset="-122"/>
              </a:rPr>
              <a:t>3</a:t>
            </a:r>
            <a:r>
              <a:rPr lang="en-US" altLang="zh-CN" dirty="0">
                <a:latin typeface="Arial" charset="0"/>
                <a:ea typeface="宋体" charset="-122"/>
              </a:rPr>
              <a:t>G</a:t>
            </a:r>
            <a:r>
              <a:rPr lang="en-US" altLang="zh-CN" baseline="-25000" dirty="0">
                <a:latin typeface="Arial" charset="0"/>
                <a:ea typeface="宋体" charset="-122"/>
              </a:rPr>
              <a:t>2</a:t>
            </a:r>
            <a:r>
              <a:rPr lang="en-US" altLang="zh-CN" dirty="0">
                <a:latin typeface="Arial" charset="0"/>
                <a:ea typeface="宋体" charset="-122"/>
              </a:rPr>
              <a:t>+P</a:t>
            </a:r>
            <a:r>
              <a:rPr lang="en-US" altLang="zh-CN" baseline="-25000" dirty="0">
                <a:latin typeface="Arial" charset="0"/>
                <a:ea typeface="宋体" charset="-122"/>
              </a:rPr>
              <a:t>3</a:t>
            </a:r>
            <a:r>
              <a:rPr lang="en-US" altLang="zh-CN" dirty="0">
                <a:latin typeface="Arial" charset="0"/>
                <a:ea typeface="宋体" charset="-122"/>
              </a:rPr>
              <a:t>P</a:t>
            </a:r>
            <a:r>
              <a:rPr lang="en-US" altLang="zh-CN" baseline="-25000" dirty="0">
                <a:latin typeface="Arial" charset="0"/>
                <a:ea typeface="宋体" charset="-122"/>
              </a:rPr>
              <a:t>2</a:t>
            </a:r>
            <a:r>
              <a:rPr lang="en-US" altLang="zh-CN" dirty="0">
                <a:latin typeface="Arial" charset="0"/>
                <a:ea typeface="宋体" charset="-122"/>
              </a:rPr>
              <a:t>G</a:t>
            </a:r>
            <a:r>
              <a:rPr lang="en-US" altLang="zh-CN" baseline="-25000" dirty="0">
                <a:latin typeface="Arial" charset="0"/>
                <a:ea typeface="宋体" charset="-122"/>
              </a:rPr>
              <a:t>1</a:t>
            </a:r>
            <a:r>
              <a:rPr lang="en-US" altLang="zh-CN" dirty="0">
                <a:latin typeface="Arial" charset="0"/>
                <a:ea typeface="宋体" charset="-122"/>
              </a:rPr>
              <a:t>+P</a:t>
            </a:r>
            <a:r>
              <a:rPr lang="en-US" altLang="zh-CN" baseline="-25000" dirty="0">
                <a:latin typeface="Arial" charset="0"/>
                <a:ea typeface="宋体" charset="-122"/>
              </a:rPr>
              <a:t>3</a:t>
            </a:r>
            <a:r>
              <a:rPr lang="en-US" altLang="zh-CN" dirty="0">
                <a:latin typeface="Arial" charset="0"/>
                <a:ea typeface="宋体" charset="-122"/>
              </a:rPr>
              <a:t>P</a:t>
            </a:r>
            <a:r>
              <a:rPr lang="en-US" altLang="zh-CN" baseline="-25000" dirty="0">
                <a:latin typeface="Arial" charset="0"/>
                <a:ea typeface="宋体" charset="-122"/>
              </a:rPr>
              <a:t>2</a:t>
            </a:r>
            <a:r>
              <a:rPr lang="en-US" altLang="zh-CN" dirty="0">
                <a:latin typeface="Arial" charset="0"/>
                <a:ea typeface="宋体" charset="-122"/>
              </a:rPr>
              <a:t>P</a:t>
            </a:r>
            <a:r>
              <a:rPr lang="en-US" altLang="zh-CN" baseline="-25000" dirty="0">
                <a:latin typeface="Arial" charset="0"/>
                <a:ea typeface="宋体" charset="-122"/>
              </a:rPr>
              <a:t>1</a:t>
            </a:r>
            <a:r>
              <a:rPr lang="en-US" altLang="zh-CN" dirty="0">
                <a:latin typeface="Arial" charset="0"/>
                <a:ea typeface="宋体" charset="-122"/>
              </a:rPr>
              <a:t>G</a:t>
            </a:r>
            <a:r>
              <a:rPr lang="en-US" altLang="zh-CN" baseline="-25000" dirty="0">
                <a:latin typeface="Arial" charset="0"/>
                <a:ea typeface="宋体" charset="-122"/>
              </a:rPr>
              <a:t>0 </a:t>
            </a:r>
            <a:r>
              <a:rPr lang="en-US" altLang="zh-CN" dirty="0">
                <a:latin typeface="Arial" charset="0"/>
                <a:ea typeface="宋体" charset="-122"/>
              </a:rPr>
              <a:t>+ P</a:t>
            </a:r>
            <a:r>
              <a:rPr lang="en-US" altLang="zh-CN" baseline="-25000" dirty="0">
                <a:latin typeface="Arial" charset="0"/>
                <a:ea typeface="宋体" charset="-122"/>
              </a:rPr>
              <a:t>3</a:t>
            </a:r>
            <a:r>
              <a:rPr lang="en-US" altLang="zh-CN" dirty="0">
                <a:latin typeface="Arial" charset="0"/>
                <a:ea typeface="宋体" charset="-122"/>
              </a:rPr>
              <a:t>P</a:t>
            </a:r>
            <a:r>
              <a:rPr lang="en-US" altLang="zh-CN" baseline="-25000" dirty="0">
                <a:latin typeface="Arial" charset="0"/>
                <a:ea typeface="宋体" charset="-122"/>
              </a:rPr>
              <a:t>2</a:t>
            </a:r>
            <a:r>
              <a:rPr lang="en-US" altLang="zh-CN" dirty="0">
                <a:latin typeface="Arial" charset="0"/>
                <a:ea typeface="宋体" charset="-122"/>
              </a:rPr>
              <a:t>P</a:t>
            </a:r>
            <a:r>
              <a:rPr lang="en-US" altLang="zh-CN" baseline="-25000" dirty="0">
                <a:latin typeface="Arial" charset="0"/>
                <a:ea typeface="宋体" charset="-122"/>
              </a:rPr>
              <a:t>1</a:t>
            </a:r>
            <a:r>
              <a:rPr lang="en-US" altLang="zh-CN" dirty="0">
                <a:latin typeface="Arial" charset="0"/>
                <a:ea typeface="宋体" charset="-122"/>
              </a:rPr>
              <a:t>P</a:t>
            </a:r>
            <a:r>
              <a:rPr lang="en-US" altLang="zh-CN" baseline="-25000" dirty="0">
                <a:latin typeface="Arial" charset="0"/>
                <a:ea typeface="宋体" charset="-122"/>
              </a:rPr>
              <a:t>0 </a:t>
            </a:r>
            <a:r>
              <a:rPr lang="en-US" altLang="zh-CN" dirty="0" smtClean="0">
                <a:latin typeface="Arial" charset="0"/>
                <a:ea typeface="宋体" charset="-122"/>
              </a:rPr>
              <a:t>C</a:t>
            </a:r>
            <a:r>
              <a:rPr lang="en-US" altLang="zh-CN" baseline="-25000" dirty="0" smtClean="0">
                <a:latin typeface="Arial" charset="0"/>
                <a:ea typeface="宋体" charset="-122"/>
              </a:rPr>
              <a:t>0</a:t>
            </a:r>
          </a:p>
          <a:p>
            <a:pPr lvl="1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FontTx/>
              <a:buChar char="•"/>
            </a:pPr>
            <a:r>
              <a:rPr lang="en-US" altLang="zh-CN" baseline="-25000" dirty="0">
                <a:latin typeface="Arial" charset="0"/>
                <a:ea typeface="宋体" charset="-122"/>
              </a:rPr>
              <a:t>……</a:t>
            </a:r>
            <a:br>
              <a:rPr lang="en-US" altLang="zh-CN" baseline="-25000" dirty="0">
                <a:latin typeface="Arial" charset="0"/>
                <a:ea typeface="宋体" charset="-122"/>
              </a:rPr>
            </a:br>
            <a:endParaRPr lang="en-US" altLang="zh-CN" baseline="-25000" dirty="0">
              <a:latin typeface="Arial" charset="0"/>
              <a:ea typeface="宋体" charset="-122"/>
            </a:endParaRPr>
          </a:p>
          <a:p>
            <a:r>
              <a:rPr lang="en-US" altLang="zh-CN" dirty="0"/>
              <a:t>Now the ripple problem is solved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C71BAB-43ED-4362-8F1C-E2E3ED31FC9F}" type="datetime1">
              <a:rPr lang="en-US" altLang="zh-CN" smtClean="0"/>
              <a:t>10/26/2021</a:t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计算机学院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13</a:t>
            </a:fld>
            <a:endParaRPr lang="en-US" dirty="0"/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2575560" y="4305618"/>
            <a:ext cx="3830638" cy="431800"/>
          </a:xfrm>
          <a:prstGeom prst="rect">
            <a:avLst/>
          </a:prstGeom>
          <a:noFill/>
          <a:ln w="349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ea typeface="宋体" charset="-122"/>
            </a:endParaRPr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6690360" y="4305618"/>
            <a:ext cx="1828800" cy="431800"/>
          </a:xfrm>
          <a:prstGeom prst="rect">
            <a:avLst/>
          </a:prstGeom>
          <a:noFill/>
          <a:ln w="349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ea typeface="宋体" charset="-122"/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2910840" y="4800600"/>
            <a:ext cx="2865120" cy="457200"/>
          </a:xfrm>
          <a:prstGeom prst="roundRect">
            <a:avLst>
              <a:gd name="adj" fmla="val 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ea typeface="宋体" charset="-122"/>
              </a:rPr>
              <a:t>Carry generation</a:t>
            </a:r>
            <a:endParaRPr lang="zh-CN" altLang="en-US" sz="2400" dirty="0">
              <a:ea typeface="宋体" charset="-122"/>
            </a:endParaRPr>
          </a:p>
        </p:txBody>
      </p:sp>
      <p:sp>
        <p:nvSpPr>
          <p:cNvPr id="16" name="圆角矩形 15"/>
          <p:cNvSpPr/>
          <p:nvPr/>
        </p:nvSpPr>
        <p:spPr>
          <a:xfrm>
            <a:off x="6187439" y="4800600"/>
            <a:ext cx="3017521" cy="457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ea typeface="宋体" charset="-122"/>
              </a:rPr>
              <a:t>Carry propagation</a:t>
            </a:r>
            <a:endParaRPr lang="zh-CN" altLang="en-US" sz="2400" dirty="0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87031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5" grpId="0" animBg="1"/>
      <p:bldP spid="1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 4-bit Carry Look ahead </a:t>
            </a:r>
            <a:r>
              <a:rPr lang="en-US" altLang="zh-CN" dirty="0" smtClean="0"/>
              <a:t>Adder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C71BAB-43ED-4362-8F1C-E2E3ED31FC9F}" type="datetime1">
              <a:rPr lang="en-US" altLang="zh-CN" smtClean="0"/>
              <a:t>10/26/2021</a:t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计算机学院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14</a:t>
            </a:fld>
            <a:endParaRPr lang="en-US" dirty="0"/>
          </a:p>
        </p:txBody>
      </p:sp>
      <p:graphicFrame>
        <p:nvGraphicFramePr>
          <p:cNvPr id="8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18009016"/>
              </p:ext>
            </p:extLst>
          </p:nvPr>
        </p:nvGraphicFramePr>
        <p:xfrm>
          <a:off x="2121694" y="1605280"/>
          <a:ext cx="7183437" cy="5005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94" name="Visio" r:id="rId4" imgW="7668469" imgH="5339181" progId="Visio.Drawing.11">
                  <p:embed/>
                </p:oleObj>
              </mc:Choice>
              <mc:Fallback>
                <p:oleObj name="Visio" r:id="rId4" imgW="7668469" imgH="5339181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21694" y="1605280"/>
                        <a:ext cx="7183437" cy="5005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Oval 9"/>
          <p:cNvSpPr>
            <a:spLocks noChangeArrowheads="1"/>
          </p:cNvSpPr>
          <p:nvPr/>
        </p:nvSpPr>
        <p:spPr bwMode="auto">
          <a:xfrm>
            <a:off x="7450931" y="1749743"/>
            <a:ext cx="1366838" cy="719137"/>
          </a:xfrm>
          <a:prstGeom prst="ellipse">
            <a:avLst/>
          </a:prstGeom>
          <a:noFill/>
          <a:ln w="34925">
            <a:solidFill>
              <a:srgbClr val="FF0000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ea typeface="宋体" charset="-122"/>
            </a:endParaRPr>
          </a:p>
        </p:txBody>
      </p:sp>
      <p:sp>
        <p:nvSpPr>
          <p:cNvPr id="10" name="Oval 10"/>
          <p:cNvSpPr>
            <a:spLocks noChangeArrowheads="1"/>
          </p:cNvSpPr>
          <p:nvPr/>
        </p:nvSpPr>
        <p:spPr bwMode="auto">
          <a:xfrm>
            <a:off x="5722144" y="2254568"/>
            <a:ext cx="1728787" cy="1222375"/>
          </a:xfrm>
          <a:prstGeom prst="ellipse">
            <a:avLst/>
          </a:prstGeom>
          <a:noFill/>
          <a:ln w="34925">
            <a:solidFill>
              <a:srgbClr val="FF0000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ea typeface="宋体" charset="-122"/>
            </a:endParaRPr>
          </a:p>
        </p:txBody>
      </p:sp>
      <p:sp>
        <p:nvSpPr>
          <p:cNvPr id="11" name="Oval 11"/>
          <p:cNvSpPr>
            <a:spLocks noChangeArrowheads="1"/>
          </p:cNvSpPr>
          <p:nvPr/>
        </p:nvSpPr>
        <p:spPr bwMode="auto">
          <a:xfrm>
            <a:off x="4064794" y="2973705"/>
            <a:ext cx="1728787" cy="1655763"/>
          </a:xfrm>
          <a:prstGeom prst="ellipse">
            <a:avLst/>
          </a:prstGeom>
          <a:noFill/>
          <a:ln w="34925">
            <a:solidFill>
              <a:srgbClr val="FF0000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ea typeface="宋体" charset="-122"/>
            </a:endParaRPr>
          </a:p>
        </p:txBody>
      </p:sp>
      <p:sp>
        <p:nvSpPr>
          <p:cNvPr id="12" name="Oval 12"/>
          <p:cNvSpPr>
            <a:spLocks noChangeArrowheads="1"/>
          </p:cNvSpPr>
          <p:nvPr/>
        </p:nvSpPr>
        <p:spPr bwMode="auto">
          <a:xfrm>
            <a:off x="2193131" y="4124643"/>
            <a:ext cx="1944688" cy="2305050"/>
          </a:xfrm>
          <a:prstGeom prst="ellipse">
            <a:avLst/>
          </a:prstGeom>
          <a:noFill/>
          <a:ln w="34925">
            <a:solidFill>
              <a:srgbClr val="FF0000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04554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 4-bit Carry Look ahead Adder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219A8-A8C5-4DB2-9CDE-46DB047CC4D6}" type="datetime1">
              <a:rPr lang="en-US" altLang="zh-CN" smtClean="0"/>
              <a:t>10/26/2021</a:t>
            </a:fld>
            <a:endParaRPr 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计算机学院</a:t>
            </a:r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15</a:t>
            </a:fld>
            <a:endParaRPr lang="en-US" dirty="0"/>
          </a:p>
        </p:txBody>
      </p:sp>
      <p:pic>
        <p:nvPicPr>
          <p:cNvPr id="6" name="Picture 3" descr="AAGIGVP0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86840" y="1846263"/>
            <a:ext cx="8764588" cy="403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56679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A 4-bit Adders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r>
              <a:rPr lang="en-US" altLang="zh-CN" sz="2800" dirty="0" smtClean="0"/>
              <a:t>The logic symbol for a 4-bit parallel adder is shown. This 4-bit adder includes a carry in (labeled C</a:t>
            </a:r>
            <a:r>
              <a:rPr lang="en-US" altLang="zh-CN" sz="2800" baseline="-25000" dirty="0" smtClean="0"/>
              <a:t>0</a:t>
            </a:r>
            <a:r>
              <a:rPr lang="en-US" altLang="zh-CN" sz="2800" dirty="0" smtClean="0"/>
              <a:t>) and a Carry out (labeled C</a:t>
            </a:r>
            <a:r>
              <a:rPr lang="en-US" altLang="zh-CN" sz="2800" baseline="-25000" dirty="0" smtClean="0"/>
              <a:t>4</a:t>
            </a:r>
            <a:r>
              <a:rPr lang="en-US" altLang="zh-CN" sz="2800" dirty="0" smtClean="0"/>
              <a:t>).</a:t>
            </a:r>
          </a:p>
          <a:p>
            <a:endParaRPr lang="zh-CN" altLang="en-US" sz="2800" dirty="0"/>
          </a:p>
        </p:txBody>
      </p:sp>
      <p:sp>
        <p:nvSpPr>
          <p:cNvPr id="39" name="内容占位符 38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219A8-A8C5-4DB2-9CDE-46DB047CC4D6}" type="datetime1">
              <a:rPr lang="en-US" altLang="zh-CN" smtClean="0"/>
              <a:pPr/>
              <a:t>10/26/2021</a:t>
            </a:fld>
            <a:endParaRPr 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计算机学院</a:t>
            </a:r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12204" y="2260283"/>
            <a:ext cx="4425315" cy="313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8409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An application: </a:t>
            </a:r>
            <a:r>
              <a:rPr lang="en-US" altLang="zh-CN" dirty="0" smtClean="0"/>
              <a:t>a </a:t>
            </a:r>
            <a:r>
              <a:rPr lang="en-US" altLang="zh-CN" dirty="0"/>
              <a:t>voting </a:t>
            </a:r>
            <a:r>
              <a:rPr lang="en-US" altLang="zh-CN" dirty="0" smtClean="0"/>
              <a:t>system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文本占位符 7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 smtClean="0"/>
              <a:t>A simple voting system that can be used to simultaneously provide the number of “yes” votes and the number of “no” votes.</a:t>
            </a:r>
            <a:endParaRPr lang="zh-CN" altLang="en-US" sz="240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C71BAB-43ED-4362-8F1C-E2E3ED31FC9F}" type="datetime1">
              <a:rPr lang="en-US" altLang="zh-CN" smtClean="0"/>
              <a:t>10/26/2021</a:t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计算机学院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17</a:t>
            </a:fld>
            <a:endParaRPr lang="en-US" dirty="0"/>
          </a:p>
        </p:txBody>
      </p:sp>
      <p:pic>
        <p:nvPicPr>
          <p:cNvPr id="10" name="Picture 3" descr="AAGIGVL0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27014" y="342899"/>
            <a:ext cx="6057266" cy="6279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7020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An application: </a:t>
            </a:r>
            <a:br>
              <a:rPr lang="en-US" altLang="zh-CN" dirty="0"/>
            </a:br>
            <a:r>
              <a:rPr lang="en-US" altLang="zh-CN" dirty="0"/>
              <a:t>Cascading four 74LS283 four-bit adders to form 1 16bit </a:t>
            </a:r>
            <a:r>
              <a:rPr lang="en-US" altLang="zh-CN" dirty="0" smtClean="0"/>
              <a:t>adder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0E7FC9-1512-4DB7-B15B-FA3DE31B6E3F}" type="datetime1">
              <a:rPr lang="en-US" altLang="zh-CN" smtClean="0"/>
              <a:t>10/26/2021</a:t>
            </a:fld>
            <a:endParaRPr 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计算机学院</a:t>
            </a:r>
            <a:endParaRPr 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18</a:t>
            </a:fld>
            <a:endParaRPr lang="en-US" dirty="0"/>
          </a:p>
        </p:txBody>
      </p:sp>
      <p:pic>
        <p:nvPicPr>
          <p:cNvPr id="9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27760" y="2560320"/>
            <a:ext cx="10172880" cy="3246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19642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Iterative </a:t>
            </a:r>
            <a:r>
              <a:rPr lang="en-US" altLang="zh-CN" dirty="0" smtClean="0"/>
              <a:t>design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r>
              <a:rPr lang="en-US" altLang="zh-CN" sz="2800" dirty="0"/>
              <a:t>The technique of designing a single cell, each with a set of inputs and outputs, and then cascading the cells to form larger circuits is called iterative design. </a:t>
            </a:r>
          </a:p>
          <a:p>
            <a:endParaRPr lang="zh-CN" altLang="en-US" sz="2800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219A8-A8C5-4DB2-9CDE-46DB047CC4D6}" type="datetime1">
              <a:rPr lang="en-US" altLang="zh-CN" smtClean="0"/>
              <a:t>10/26/2021</a:t>
            </a:fld>
            <a:endParaRPr 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计算机学院</a:t>
            </a:r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19</a:t>
            </a:fld>
            <a:endParaRPr lang="en-US" dirty="0"/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11215" y="2410778"/>
            <a:ext cx="6143625" cy="286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圆角矩形 14"/>
          <p:cNvSpPr/>
          <p:nvPr/>
        </p:nvSpPr>
        <p:spPr>
          <a:xfrm>
            <a:off x="6331267" y="1158240"/>
            <a:ext cx="5303520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>
                <a:ea typeface="宋体" charset="-122"/>
              </a:rPr>
              <a:t>Primary Input/Output: </a:t>
            </a:r>
            <a:r>
              <a:rPr lang="zh-CN" altLang="en-US" sz="2400" dirty="0">
                <a:ea typeface="宋体" charset="-122"/>
              </a:rPr>
              <a:t>主输入</a:t>
            </a:r>
            <a:r>
              <a:rPr lang="en-US" altLang="zh-CN" sz="2400" dirty="0">
                <a:ea typeface="宋体" charset="-122"/>
              </a:rPr>
              <a:t>/</a:t>
            </a:r>
            <a:r>
              <a:rPr lang="zh-CN" altLang="en-US" sz="2400" dirty="0">
                <a:ea typeface="宋体" charset="-122"/>
              </a:rPr>
              <a:t>输出</a:t>
            </a:r>
            <a:endParaRPr lang="en-US" altLang="zh-CN" sz="2400" dirty="0">
              <a:ea typeface="宋体" charset="-122"/>
            </a:endParaRPr>
          </a:p>
          <a:p>
            <a:r>
              <a:rPr lang="en-US" altLang="zh-CN" sz="2400" dirty="0">
                <a:ea typeface="宋体" charset="-122"/>
              </a:rPr>
              <a:t>Secondary Input/Output: </a:t>
            </a:r>
            <a:r>
              <a:rPr lang="zh-CN" altLang="en-US" sz="2400" dirty="0">
                <a:ea typeface="宋体" charset="-122"/>
              </a:rPr>
              <a:t>辅输入</a:t>
            </a:r>
            <a:r>
              <a:rPr lang="en-US" altLang="zh-CN" sz="2400" dirty="0">
                <a:ea typeface="宋体" charset="-122"/>
              </a:rPr>
              <a:t>/</a:t>
            </a:r>
            <a:r>
              <a:rPr lang="zh-CN" altLang="en-US" sz="2400" dirty="0">
                <a:ea typeface="宋体" charset="-122"/>
              </a:rPr>
              <a:t>输出</a:t>
            </a:r>
          </a:p>
        </p:txBody>
      </p:sp>
      <p:sp>
        <p:nvSpPr>
          <p:cNvPr id="16" name="圆角矩形 15"/>
          <p:cNvSpPr/>
          <p:nvPr/>
        </p:nvSpPr>
        <p:spPr>
          <a:xfrm>
            <a:off x="6674167" y="4953000"/>
            <a:ext cx="4617720" cy="6553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800" dirty="0">
                <a:ea typeface="宋体" charset="-122"/>
              </a:rPr>
              <a:t>Basic iterative circuit model</a:t>
            </a:r>
          </a:p>
        </p:txBody>
      </p:sp>
    </p:spTree>
    <p:extLst>
      <p:ext uri="{BB962C8B-B14F-4D97-AF65-F5344CB8AC3E}">
        <p14:creationId xmlns:p14="http://schemas.microsoft.com/office/powerpoint/2010/main" val="1110816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 1-bit adder</a:t>
            </a:r>
            <a:endParaRPr lang="zh-CN" altLang="en-US" sz="28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Function: accepts two binary digits on its input and produces a sum bit and a carry bit.</a:t>
            </a:r>
          </a:p>
          <a:p>
            <a:pPr lvl="1"/>
            <a:r>
              <a:rPr lang="en-US" altLang="zh-CN" dirty="0"/>
              <a:t>0+0=</a:t>
            </a:r>
            <a:r>
              <a:rPr lang="en-US" altLang="zh-CN" dirty="0">
                <a:solidFill>
                  <a:schemeClr val="bg1"/>
                </a:solidFill>
              </a:rPr>
              <a:t>0</a:t>
            </a:r>
          </a:p>
          <a:p>
            <a:pPr lvl="1"/>
            <a:r>
              <a:rPr lang="en-US" altLang="zh-CN" dirty="0"/>
              <a:t>0+1=</a:t>
            </a:r>
            <a:r>
              <a:rPr lang="en-US" altLang="zh-CN" dirty="0">
                <a:solidFill>
                  <a:schemeClr val="bg1"/>
                </a:solidFill>
              </a:rPr>
              <a:t>1</a:t>
            </a:r>
          </a:p>
          <a:p>
            <a:pPr lvl="1"/>
            <a:r>
              <a:rPr lang="en-US" altLang="zh-CN" dirty="0"/>
              <a:t>1+0=</a:t>
            </a:r>
            <a:r>
              <a:rPr lang="en-US" altLang="zh-CN" dirty="0">
                <a:solidFill>
                  <a:schemeClr val="bg1"/>
                </a:solidFill>
              </a:rPr>
              <a:t>1</a:t>
            </a:r>
          </a:p>
          <a:p>
            <a:pPr lvl="1"/>
            <a:r>
              <a:rPr lang="en-US" altLang="zh-CN" dirty="0"/>
              <a:t>1+1=</a:t>
            </a:r>
            <a:r>
              <a:rPr lang="en-US" altLang="zh-CN" dirty="0">
                <a:solidFill>
                  <a:srgbClr val="FF0000"/>
                </a:solidFill>
              </a:rPr>
              <a:t>1</a:t>
            </a:r>
            <a:r>
              <a:rPr lang="en-US" altLang="zh-CN" dirty="0">
                <a:solidFill>
                  <a:schemeClr val="bg1"/>
                </a:solidFill>
              </a:rPr>
              <a:t>0</a:t>
            </a:r>
          </a:p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C71BAB-43ED-4362-8F1C-E2E3ED31FC9F}" type="datetime1">
              <a:rPr lang="en-US" altLang="zh-CN" smtClean="0"/>
              <a:t>10/26/2021</a:t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计算机学院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1392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An application</a:t>
            </a:r>
            <a:r>
              <a:rPr lang="zh-CN" altLang="en-US" dirty="0"/>
              <a:t>：</a:t>
            </a:r>
            <a:r>
              <a:rPr lang="en-US" altLang="zh-CN" dirty="0" err="1" smtClean="0"/>
              <a:t>Subtractor</a:t>
            </a:r>
            <a:endParaRPr lang="zh-CN" altLang="en-US" dirty="0"/>
          </a:p>
        </p:txBody>
      </p:sp>
      <p:sp>
        <p:nvSpPr>
          <p:cNvPr id="10" name="文本占位符 9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US" altLang="zh-CN" sz="2400" dirty="0"/>
              <a:t>Using 2’s complement to realize </a:t>
            </a:r>
            <a:r>
              <a:rPr lang="en-US" altLang="zh-CN" sz="2400" dirty="0" smtClean="0"/>
              <a:t>subtraction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altLang="zh-CN" sz="2400" dirty="0" smtClean="0"/>
              <a:t>E.g. A=0,1001,  B=0,0011. </a:t>
            </a:r>
            <a:endParaRPr lang="zh-CN" altLang="en-US" sz="2400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219A8-A8C5-4DB2-9CDE-46DB047CC4D6}" type="datetime1">
              <a:rPr lang="en-US" altLang="zh-CN" smtClean="0"/>
              <a:t>10/26/2021</a:t>
            </a:fld>
            <a:endParaRPr 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计算机学院</a:t>
            </a:r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20</a:t>
            </a:fld>
            <a:endParaRPr lang="en-US" dirty="0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12080" y="899158"/>
            <a:ext cx="6507480" cy="4804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1208177" y="4417711"/>
                <a:ext cx="1763623" cy="11745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/>
                              <m:e>
                                <m:r>
                                  <a:rPr lang="en-US" altLang="zh-CN" sz="2400" b="0" i="1" smtClean="0">
                                    <a:latin typeface="Cambria Math"/>
                                  </a:rPr>
                                  <m:t>0,1001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b="0" i="1" smtClean="0">
                                    <a:latin typeface="Cambria Math"/>
                                  </a:rPr>
                                  <m:t>+</m:t>
                                </m:r>
                              </m:e>
                              <m:e>
                                <m:r>
                                  <a:rPr lang="en-US" altLang="zh-CN" sz="2400" b="0" i="1" smtClean="0">
                                    <a:latin typeface="Cambria Math"/>
                                  </a:rPr>
                                  <m:t>1,1101</m:t>
                                </m:r>
                              </m:e>
                            </m:mr>
                          </m:m>
                        </m:num>
                        <m:den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/>
                              <m:e>
                                <m:r>
                                  <a:rPr lang="en-US" altLang="zh-CN" sz="2400" b="0" i="1" smtClean="0">
                                    <a:latin typeface="Cambria Math"/>
                                  </a:rPr>
                                  <m:t>0,0110</m:t>
                                </m:r>
                              </m:e>
                            </m:mr>
                          </m:m>
                        </m:den>
                      </m:f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8177" y="4417711"/>
                <a:ext cx="1763623" cy="1174552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3661817" y="4417711"/>
                <a:ext cx="1763624" cy="11745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/>
                              <m:e>
                                <m:r>
                                  <a:rPr lang="en-US" altLang="zh-CN" sz="2400" b="0" i="1" smtClean="0">
                                    <a:latin typeface="Cambria Math"/>
                                  </a:rPr>
                                  <m:t>0,1001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b="0" i="1" smtClean="0">
                                    <a:latin typeface="Cambria Math"/>
                                  </a:rPr>
                                  <m:t>−</m:t>
                                </m:r>
                              </m:e>
                              <m:e>
                                <m:r>
                                  <a:rPr lang="en-US" altLang="zh-CN" sz="2400" b="0" i="1" smtClean="0">
                                    <a:latin typeface="Cambria Math"/>
                                  </a:rPr>
                                  <m:t>0,0011</m:t>
                                </m:r>
                              </m:e>
                            </m:mr>
                          </m:m>
                        </m:num>
                        <m:den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/>
                              <m:e>
                                <m:r>
                                  <a:rPr lang="en-US" altLang="zh-CN" sz="2400" b="0" i="1" smtClean="0">
                                    <a:latin typeface="Cambria Math"/>
                                  </a:rPr>
                                  <m:t>0,0110</m:t>
                                </m:r>
                              </m:e>
                            </m:mr>
                          </m:m>
                        </m:den>
                      </m:f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1817" y="4417711"/>
                <a:ext cx="1763624" cy="1174552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椭圆 10"/>
          <p:cNvSpPr/>
          <p:nvPr/>
        </p:nvSpPr>
        <p:spPr>
          <a:xfrm>
            <a:off x="7711440" y="685800"/>
            <a:ext cx="754380" cy="1249680"/>
          </a:xfrm>
          <a:prstGeom prst="ellipse">
            <a:avLst/>
          </a:prstGeom>
          <a:noFill/>
          <a:ln w="3492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8433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  <p:bldP spid="12" grpId="0"/>
      <p:bldP spid="1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An application</a:t>
            </a:r>
            <a:r>
              <a:rPr lang="zh-CN" altLang="en-US" dirty="0" smtClean="0"/>
              <a:t>：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>an </a:t>
            </a:r>
            <a:r>
              <a:rPr lang="en-US" altLang="zh-CN" dirty="0"/>
              <a:t>adder/</a:t>
            </a:r>
            <a:r>
              <a:rPr lang="en-US" altLang="zh-CN" dirty="0" err="1"/>
              <a:t>subtractor</a:t>
            </a:r>
            <a:r>
              <a:rPr lang="en-US" altLang="zh-CN" dirty="0"/>
              <a:t> circuit</a:t>
            </a:r>
            <a:endParaRPr lang="zh-CN" altLang="en-US" dirty="0"/>
          </a:p>
        </p:txBody>
      </p:sp>
      <p:sp>
        <p:nvSpPr>
          <p:cNvPr id="12" name="内容占位符 1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>
                <a:ea typeface="宋体" charset="-122"/>
              </a:rPr>
              <a:t>A’/S is the mode control.  How does it work?</a:t>
            </a:r>
            <a:endParaRPr lang="zh-CN" altLang="en-US" sz="2400" dirty="0">
              <a:ea typeface="宋体" charset="-122"/>
            </a:endParaRPr>
          </a:p>
          <a:p>
            <a:r>
              <a:rPr lang="en-US" altLang="zh-CN" sz="2400" dirty="0">
                <a:ea typeface="宋体" charset="-122"/>
              </a:rPr>
              <a:t>When the A’/S mode control input is a 0 the EX-OR gates do not invert, so the input data are added unchanged. The carry-in bit is forced to logic 0.</a:t>
            </a:r>
            <a:endParaRPr lang="zh-CN" altLang="en-US" sz="2400" dirty="0">
              <a:ea typeface="宋体" charset="-122"/>
            </a:endParaRPr>
          </a:p>
          <a:p>
            <a:endParaRPr lang="zh-CN" altLang="en-US" sz="2400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219A8-A8C5-4DB2-9CDE-46DB047CC4D6}" type="datetime1">
              <a:rPr lang="en-US" altLang="zh-CN" smtClean="0"/>
              <a:t>10/26/2021</a:t>
            </a:fld>
            <a:endParaRPr 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计算机学院</a:t>
            </a:r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21</a:t>
            </a:fld>
            <a:endParaRPr lang="en-US" dirty="0"/>
          </a:p>
        </p:txBody>
      </p:sp>
      <p:pic>
        <p:nvPicPr>
          <p:cNvPr id="13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64080" y="3870960"/>
            <a:ext cx="7256463" cy="280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9600580" y="4301370"/>
            <a:ext cx="141737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A</a:t>
            </a:r>
            <a:r>
              <a:rPr lang="en-US" altLang="zh-CN" sz="2800" dirty="0" smtClean="0"/>
              <a:t>⊕0=A</a:t>
            </a:r>
          </a:p>
          <a:p>
            <a:r>
              <a:rPr lang="en-US" altLang="zh-CN" sz="2800" dirty="0"/>
              <a:t>A</a:t>
            </a:r>
            <a:r>
              <a:rPr lang="en-US" altLang="zh-CN" sz="2800" dirty="0" smtClean="0"/>
              <a:t>⊕1=A’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526669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uiExpand="1" build="p"/>
      <p:bldP spid="1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An application</a:t>
            </a:r>
            <a:r>
              <a:rPr lang="zh-CN" altLang="en-US" dirty="0" smtClean="0"/>
              <a:t>：</a:t>
            </a:r>
            <a:r>
              <a:rPr lang="en-US" altLang="zh-CN" dirty="0" smtClean="0"/>
              <a:t>a </a:t>
            </a:r>
            <a:r>
              <a:rPr lang="en-US" altLang="zh-CN" dirty="0"/>
              <a:t>BCD to Excess-3 code </a:t>
            </a:r>
            <a:r>
              <a:rPr lang="en-US" altLang="zh-CN" dirty="0" smtClean="0"/>
              <a:t>converter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C71BAB-43ED-4362-8F1C-E2E3ED31FC9F}" type="datetime1">
              <a:rPr lang="en-US" altLang="zh-CN" smtClean="0"/>
              <a:t>10/26/2021</a:t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计算机学院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22</a:t>
            </a:fld>
            <a:endParaRPr lang="en-US" dirty="0"/>
          </a:p>
        </p:txBody>
      </p:sp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12532" y="2026920"/>
            <a:ext cx="6070852" cy="3977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80960" y="2026920"/>
            <a:ext cx="3505200" cy="364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37780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An application</a:t>
            </a:r>
            <a:r>
              <a:rPr lang="zh-CN" altLang="en-US" dirty="0"/>
              <a:t>：</a:t>
            </a:r>
            <a:r>
              <a:rPr lang="en-US" altLang="zh-CN" dirty="0"/>
              <a:t>BCD </a:t>
            </a:r>
            <a:r>
              <a:rPr lang="en-US" altLang="zh-CN" dirty="0" smtClean="0"/>
              <a:t>Adder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BCD Decimal Adder: </a:t>
            </a:r>
          </a:p>
          <a:p>
            <a:pPr lvl="1"/>
            <a:r>
              <a:rPr lang="en-US" altLang="zh-CN" dirty="0"/>
              <a:t>Requires 8 inputs (4 bits per decimal number)</a:t>
            </a:r>
          </a:p>
          <a:p>
            <a:pPr lvl="1"/>
            <a:r>
              <a:rPr lang="en-US" altLang="zh-CN" dirty="0"/>
              <a:t>5 outputs indicate the decimal sum and the carry</a:t>
            </a:r>
          </a:p>
          <a:p>
            <a:pPr lvl="1"/>
            <a:r>
              <a:rPr lang="en-US" altLang="zh-CN" dirty="0"/>
              <a:t>Remember BCD addition rules: Add 0110 to the sum if it is greater than 1010 to correct the carry bit </a:t>
            </a:r>
          </a:p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C71BAB-43ED-4362-8F1C-E2E3ED31FC9F}" type="datetime1">
              <a:rPr lang="en-US" altLang="zh-CN" smtClean="0"/>
              <a:t>10/26/2021</a:t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计算机学院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3445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An application</a:t>
            </a:r>
            <a:r>
              <a:rPr lang="zh-CN" altLang="en-US" dirty="0"/>
              <a:t>：</a:t>
            </a:r>
            <a:r>
              <a:rPr lang="en-US" altLang="zh-CN" dirty="0"/>
              <a:t>BCD Adder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e.g.</a:t>
            </a:r>
            <a:r>
              <a:rPr lang="zh-CN" altLang="en-US" dirty="0"/>
              <a:t>：</a:t>
            </a:r>
            <a:r>
              <a:rPr lang="en-US" altLang="zh-CN" dirty="0"/>
              <a:t>Let A=1000</a:t>
            </a:r>
            <a:r>
              <a:rPr lang="zh-CN" altLang="en-US" dirty="0"/>
              <a:t>，</a:t>
            </a:r>
            <a:r>
              <a:rPr lang="en-US" altLang="zh-CN" dirty="0"/>
              <a:t>B=0111</a:t>
            </a:r>
            <a:r>
              <a:rPr lang="zh-CN" altLang="en-US" dirty="0"/>
              <a:t>。</a:t>
            </a:r>
            <a:r>
              <a:rPr lang="en-US" altLang="zh-CN" dirty="0"/>
              <a:t>The BCD sum of A+B is (1)0101</a:t>
            </a:r>
          </a:p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C71BAB-43ED-4362-8F1C-E2E3ED31FC9F}" type="datetime1">
              <a:rPr lang="en-US" altLang="zh-CN" smtClean="0"/>
              <a:t>10/26/2021</a:t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计算机学院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24</a:t>
            </a:fld>
            <a:endParaRPr lang="en-US" dirty="0"/>
          </a:p>
        </p:txBody>
      </p:sp>
      <p:graphicFrame>
        <p:nvGraphicFramePr>
          <p:cNvPr id="7" name="Group 4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1134298"/>
              </p:ext>
            </p:extLst>
          </p:nvPr>
        </p:nvGraphicFramePr>
        <p:xfrm>
          <a:off x="2039938" y="3474720"/>
          <a:ext cx="2952750" cy="1371600"/>
        </p:xfrm>
        <a:graphic>
          <a:graphicData uri="http://schemas.openxmlformats.org/drawingml/2006/table">
            <a:tbl>
              <a:tblPr/>
              <a:tblGrid>
                <a:gridCol w="7826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13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429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429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635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80000"/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80000"/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en-US" altLang="zh-CN" sz="2400" b="0" i="0" u="none" strike="noStrike" cap="none" normalizeH="0" baseline="-2500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80000"/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en-US" sz="2400" b="0" i="0" u="none" strike="noStrike" cap="none" normalizeH="0" baseline="-2500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80000"/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en-US" altLang="zh-CN" sz="2400" b="0" i="0" u="none" strike="noStrike" cap="none" normalizeH="0" baseline="-2500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80000"/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en-US" sz="2400" b="0" i="0" u="none" strike="noStrike" cap="none" normalizeH="0" baseline="-2500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79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80000"/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+</a:t>
                      </a: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80000"/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en-US" altLang="zh-CN" sz="2400" b="0" i="0" u="none" strike="noStrike" cap="none" normalizeH="0" baseline="-2500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80000"/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en-US" sz="2400" b="0" i="0" u="none" strike="noStrike" cap="none" normalizeH="0" baseline="-2500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80000"/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en-US" altLang="zh-CN" sz="2400" b="0" i="0" u="none" strike="noStrike" cap="none" normalizeH="0" baseline="-2500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80000"/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en-US" sz="2400" b="0" i="0" u="none" strike="noStrike" cap="none" normalizeH="0" baseline="-2500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35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80000"/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80000"/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en-US" altLang="zh-CN" sz="2400" b="0" i="0" u="none" strike="noStrike" cap="none" normalizeH="0" baseline="-2500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80000"/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en-US" sz="2400" b="0" i="0" u="none" strike="noStrike" cap="none" normalizeH="0" baseline="-2500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80000"/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en-US" altLang="zh-CN" sz="2400" b="0" i="0" u="none" strike="noStrike" cap="none" normalizeH="0" baseline="-2500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80000"/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en-US" sz="2400" b="0" i="0" u="none" strike="noStrike" cap="none" normalizeH="0" baseline="-2500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8" name="Group 1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9004686"/>
              </p:ext>
            </p:extLst>
          </p:nvPr>
        </p:nvGraphicFramePr>
        <p:xfrm>
          <a:off x="6152833" y="3474720"/>
          <a:ext cx="3159125" cy="1371600"/>
        </p:xfrm>
        <a:graphic>
          <a:graphicData uri="http://schemas.openxmlformats.org/drawingml/2006/table">
            <a:tbl>
              <a:tblPr/>
              <a:tblGrid>
                <a:gridCol w="431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72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133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429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429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42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318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80000"/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80000"/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80000"/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en-US" altLang="zh-CN" sz="2400" b="0" i="0" u="none" strike="noStrike" cap="none" normalizeH="0" baseline="-2500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80000"/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en-US" sz="2400" b="0" i="0" u="none" strike="noStrike" cap="none" normalizeH="0" baseline="-2500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80000"/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en-US" altLang="zh-CN" sz="2400" b="0" i="0" u="none" strike="noStrike" cap="none" normalizeH="0" baseline="-2500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80000"/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en-US" sz="2400" b="0" i="0" u="none" strike="noStrike" cap="none" normalizeH="0" baseline="-2500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79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80000"/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+</a:t>
                      </a: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80000"/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zh-CN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80000"/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en-US" altLang="zh-CN" sz="2400" b="0" i="0" u="none" strike="noStrike" cap="none" normalizeH="0" baseline="-2500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80000"/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en-US" sz="2400" b="0" i="0" u="none" strike="noStrike" cap="none" normalizeH="0" baseline="-2500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80000"/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en-US" altLang="zh-CN" sz="2400" b="0" i="0" u="none" strike="noStrike" cap="none" normalizeH="0" baseline="-2500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80000"/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en-US" sz="2400" b="0" i="0" u="none" strike="noStrike" cap="none" normalizeH="0" baseline="-2500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35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80000"/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zh-CN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80000"/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80000"/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en-US" altLang="zh-CN" sz="2400" b="0" i="0" u="none" strike="noStrike" cap="none" normalizeH="0" baseline="-2500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80000"/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en-US" sz="2400" b="0" i="0" u="none" strike="noStrike" cap="none" normalizeH="0" baseline="-2500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80000"/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en-US" altLang="zh-CN" sz="2400" b="0" i="0" u="none" strike="noStrike" cap="none" normalizeH="0" baseline="-2500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80000"/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en-US" sz="2400" b="0" i="0" u="none" strike="noStrike" cap="none" normalizeH="0" baseline="-2500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9" name="椭圆 8"/>
          <p:cNvSpPr/>
          <p:nvPr/>
        </p:nvSpPr>
        <p:spPr>
          <a:xfrm>
            <a:off x="6720840" y="3947160"/>
            <a:ext cx="2651760" cy="533400"/>
          </a:xfrm>
          <a:prstGeom prst="ellipse">
            <a:avLst/>
          </a:prstGeom>
          <a:noFill/>
          <a:ln w="3492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9570720" y="4049375"/>
            <a:ext cx="20212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/>
              <a:t>Why plus 6?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411029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An application</a:t>
            </a:r>
            <a:r>
              <a:rPr lang="zh-CN" altLang="en-US" dirty="0"/>
              <a:t>：</a:t>
            </a:r>
            <a:r>
              <a:rPr lang="en-US" altLang="zh-CN" dirty="0"/>
              <a:t>BCD Adder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C71BAB-43ED-4362-8F1C-E2E3ED31FC9F}" type="datetime1">
              <a:rPr lang="en-US" altLang="zh-CN" smtClean="0"/>
              <a:t>10/26/2021</a:t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计算机学院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25</a:t>
            </a:fld>
            <a:endParaRPr lang="en-US" dirty="0"/>
          </a:p>
        </p:txBody>
      </p:sp>
      <p:pic>
        <p:nvPicPr>
          <p:cNvPr id="7" name="Picture 7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42160" y="1811655"/>
            <a:ext cx="7446963" cy="4933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2"/>
          <p:cNvSpPr txBox="1">
            <a:spLocks noChangeArrowheads="1"/>
          </p:cNvSpPr>
          <p:nvPr/>
        </p:nvSpPr>
        <p:spPr bwMode="auto">
          <a:xfrm>
            <a:off x="8549640" y="2453639"/>
            <a:ext cx="2574925" cy="8302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zh-CN" dirty="0">
                <a:ea typeface="宋体" charset="-122"/>
              </a:rPr>
              <a:t>From lower order BCD digits.</a:t>
            </a:r>
            <a:endParaRPr lang="zh-CN" altLang="en-US" dirty="0">
              <a:ea typeface="宋体" charset="-122"/>
            </a:endParaRPr>
          </a:p>
        </p:txBody>
      </p:sp>
      <p:sp>
        <p:nvSpPr>
          <p:cNvPr id="9" name="TextBox 7"/>
          <p:cNvSpPr txBox="1">
            <a:spLocks noChangeArrowheads="1"/>
          </p:cNvSpPr>
          <p:nvPr/>
        </p:nvSpPr>
        <p:spPr bwMode="auto">
          <a:xfrm>
            <a:off x="785177" y="5113338"/>
            <a:ext cx="2574925" cy="83026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zh-CN" dirty="0">
                <a:ea typeface="宋体" charset="-122"/>
              </a:rPr>
              <a:t>To higher order BCD digits.</a:t>
            </a:r>
            <a:endParaRPr lang="zh-CN" altLang="en-US" dirty="0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55840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Comparators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The function of a comparator is to compare the magnitudes of two binary numbers to determine the relationship between them.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219A8-A8C5-4DB2-9CDE-46DB047CC4D6}" type="datetime1">
              <a:rPr lang="en-US" altLang="zh-CN" smtClean="0"/>
              <a:t>10/26/2021</a:t>
            </a:fld>
            <a:endParaRPr 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计算机学院</a:t>
            </a:r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26</a:t>
            </a:fld>
            <a:endParaRPr lang="en-US" dirty="0"/>
          </a:p>
        </p:txBody>
      </p:sp>
      <p:graphicFrame>
        <p:nvGraphicFramePr>
          <p:cNvPr id="7" name="Group 15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1203303"/>
              </p:ext>
            </p:extLst>
          </p:nvPr>
        </p:nvGraphicFramePr>
        <p:xfrm>
          <a:off x="7203440" y="3566478"/>
          <a:ext cx="3455988" cy="2297110"/>
        </p:xfrm>
        <a:graphic>
          <a:graphicData uri="http://schemas.openxmlformats.org/drawingml/2006/table">
            <a:tbl>
              <a:tblPr/>
              <a:tblGrid>
                <a:gridCol w="5667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5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19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9216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9216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942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A</a:t>
                      </a:r>
                    </a:p>
                  </a:txBody>
                  <a:tcPr marL="90000" marR="90000" marT="46806" marB="46806" anchor="ctr" anchorCtr="1" horzOverflow="overflow">
                    <a:lnL cap="flat"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B</a:t>
                      </a:r>
                    </a:p>
                  </a:txBody>
                  <a:tcPr marL="90000" marR="90000" marT="46806" marB="46806" anchor="ctr" anchorCtr="1"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A=B</a:t>
                      </a:r>
                    </a:p>
                  </a:txBody>
                  <a:tcPr marL="90000" marR="90000" marT="46806" marB="46806" anchor="ctr" anchorCtr="1"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A&gt;B</a:t>
                      </a:r>
                    </a:p>
                  </a:txBody>
                  <a:tcPr marL="90000" marR="90000" marT="46806" marB="46806" anchor="ctr" anchorCtr="1"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A&lt;B</a:t>
                      </a:r>
                    </a:p>
                  </a:txBody>
                  <a:tcPr marL="90000" marR="90000" marT="46806" marB="46806" anchor="ctr" anchorCtr="1" horzOverflow="overflow">
                    <a:lnL>
                      <a:noFill/>
                    </a:lnL>
                    <a:lnR cap="flat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942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0</a:t>
                      </a:r>
                    </a:p>
                  </a:txBody>
                  <a:tcPr marL="90000" marR="90000" marT="46806" marB="46806" anchor="ctr" anchorCtr="1" horzOverflow="overflow">
                    <a:lnL cap="flat"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0</a:t>
                      </a:r>
                    </a:p>
                  </a:txBody>
                  <a:tcPr marL="90000" marR="90000" marT="46806" marB="46806" anchor="ctr" anchorCtr="1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1</a:t>
                      </a:r>
                    </a:p>
                  </a:txBody>
                  <a:tcPr marL="90000" marR="90000" marT="46806" marB="46806" anchor="ctr" anchorCtr="1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0</a:t>
                      </a:r>
                    </a:p>
                  </a:txBody>
                  <a:tcPr marL="90000" marR="90000" marT="46806" marB="46806" anchor="ctr" anchorCtr="1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0</a:t>
                      </a:r>
                    </a:p>
                  </a:txBody>
                  <a:tcPr marL="90000" marR="90000" marT="46806" marB="46806" anchor="ctr" anchorCtr="1" horzOverflow="overflow">
                    <a:lnL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942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0</a:t>
                      </a:r>
                    </a:p>
                  </a:txBody>
                  <a:tcPr marL="90000" marR="90000" marT="46806" marB="46806" anchor="ctr" anchorCtr="1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1</a:t>
                      </a:r>
                    </a:p>
                  </a:txBody>
                  <a:tcPr marL="90000" marR="90000" marT="46806" marB="46806"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0</a:t>
                      </a:r>
                    </a:p>
                  </a:txBody>
                  <a:tcPr marL="90000" marR="90000" marT="46806" marB="46806"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0</a:t>
                      </a:r>
                    </a:p>
                  </a:txBody>
                  <a:tcPr marL="90000" marR="90000" marT="46806" marB="46806"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1</a:t>
                      </a:r>
                    </a:p>
                  </a:txBody>
                  <a:tcPr marL="90000" marR="90000" marT="46806" marB="46806" anchor="ctr" anchorCtr="1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942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1</a:t>
                      </a:r>
                    </a:p>
                  </a:txBody>
                  <a:tcPr marL="90000" marR="90000" marT="46806" marB="46806" anchor="ctr" anchorCtr="1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0</a:t>
                      </a:r>
                    </a:p>
                  </a:txBody>
                  <a:tcPr marL="90000" marR="90000" marT="46806" marB="46806"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0</a:t>
                      </a:r>
                    </a:p>
                  </a:txBody>
                  <a:tcPr marL="90000" marR="90000" marT="46806" marB="46806"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1</a:t>
                      </a:r>
                    </a:p>
                  </a:txBody>
                  <a:tcPr marL="90000" marR="90000" marT="46806" marB="46806"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0</a:t>
                      </a:r>
                    </a:p>
                  </a:txBody>
                  <a:tcPr marL="90000" marR="90000" marT="46806" marB="46806" anchor="ctr" anchorCtr="1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942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1</a:t>
                      </a:r>
                    </a:p>
                  </a:txBody>
                  <a:tcPr marL="90000" marR="90000" marT="46806" marB="46806" anchor="ctr" anchorCtr="1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1</a:t>
                      </a:r>
                    </a:p>
                  </a:txBody>
                  <a:tcPr marL="90000" marR="90000" marT="46806" marB="46806"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1</a:t>
                      </a:r>
                    </a:p>
                  </a:txBody>
                  <a:tcPr marL="90000" marR="90000" marT="46806" marB="46806"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0</a:t>
                      </a:r>
                    </a:p>
                  </a:txBody>
                  <a:tcPr marL="90000" marR="90000" marT="46806" marB="46806"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0</a:t>
                      </a:r>
                    </a:p>
                  </a:txBody>
                  <a:tcPr marL="90000" marR="90000" marT="46806" marB="46806" anchor="ctr" anchorCtr="1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3712528" y="4069080"/>
            <a:ext cx="3246437" cy="157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zh-CN" dirty="0">
                <a:ea typeface="宋体" charset="-122"/>
              </a:rPr>
              <a:t>Single bit comparator</a:t>
            </a:r>
            <a:endParaRPr lang="pt-BR" altLang="zh-CN" dirty="0">
              <a:ea typeface="宋体" charset="-122"/>
            </a:endParaRPr>
          </a:p>
          <a:p>
            <a:pPr lvl="1"/>
            <a:r>
              <a:rPr lang="pt-BR" altLang="zh-CN" dirty="0">
                <a:ea typeface="宋体" charset="-122"/>
              </a:rPr>
              <a:t>A EQ B = A’B’ + AB</a:t>
            </a:r>
          </a:p>
          <a:p>
            <a:pPr lvl="1"/>
            <a:r>
              <a:rPr lang="pt-BR" altLang="zh-CN" dirty="0">
                <a:ea typeface="宋体" charset="-122"/>
              </a:rPr>
              <a:t>A &gt; B = AB’</a:t>
            </a:r>
          </a:p>
          <a:p>
            <a:pPr lvl="1"/>
            <a:r>
              <a:rPr lang="pt-BR" altLang="zh-CN" dirty="0">
                <a:ea typeface="宋体" charset="-122"/>
              </a:rPr>
              <a:t>A&lt; B = A’B</a:t>
            </a:r>
            <a:endParaRPr lang="zh-CN" altLang="en-US" dirty="0">
              <a:ea typeface="宋体" charset="-122"/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2155" y="4069080"/>
            <a:ext cx="2790825" cy="1733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圆角矩形 9"/>
          <p:cNvSpPr>
            <a:spLocks noChangeArrowheads="1"/>
          </p:cNvSpPr>
          <p:nvPr/>
        </p:nvSpPr>
        <p:spPr bwMode="auto">
          <a:xfrm>
            <a:off x="3164046" y="6004560"/>
            <a:ext cx="4343400" cy="657225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altLang="zh-CN" sz="2400" dirty="0">
                <a:ea typeface="宋体" charset="-122"/>
              </a:rPr>
              <a:t>How about </a:t>
            </a:r>
            <a:r>
              <a:rPr lang="en-US" altLang="zh-CN" sz="2400" dirty="0" smtClean="0">
                <a:ea typeface="宋体" charset="-122"/>
              </a:rPr>
              <a:t>4-bit </a:t>
            </a:r>
            <a:r>
              <a:rPr lang="en-US" altLang="zh-CN" sz="2400" dirty="0">
                <a:ea typeface="宋体" charset="-122"/>
              </a:rPr>
              <a:t>comparator?</a:t>
            </a:r>
            <a:endParaRPr lang="zh-CN" altLang="en-US" sz="2400" dirty="0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00569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Comparators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C71BAB-43ED-4362-8F1C-E2E3ED31FC9F}" type="datetime1">
              <a:rPr lang="en-US" altLang="zh-CN" smtClean="0"/>
              <a:t>10/26/2021</a:t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计算机学院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27</a:t>
            </a:fld>
            <a:endParaRPr lang="en-US" dirty="0"/>
          </a:p>
        </p:txBody>
      </p:sp>
      <p:graphicFrame>
        <p:nvGraphicFramePr>
          <p:cNvPr id="8" name="Group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2018220"/>
              </p:ext>
            </p:extLst>
          </p:nvPr>
        </p:nvGraphicFramePr>
        <p:xfrm>
          <a:off x="1539240" y="1960881"/>
          <a:ext cx="8336280" cy="4257040"/>
        </p:xfrm>
        <a:graphic>
          <a:graphicData uri="http://schemas.openxmlformats.org/drawingml/2006/table">
            <a:tbl>
              <a:tblPr/>
              <a:tblGrid>
                <a:gridCol w="50739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623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4331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0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   </a:t>
                      </a:r>
                      <a:r>
                        <a:rPr kumimoji="0" lang="en-US" altLang="zh-CN" sz="20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A</a:t>
                      </a:r>
                      <a:r>
                        <a:rPr kumimoji="0" lang="en-US" altLang="zh-CN" sz="2000" b="1" i="0" u="none" strike="noStrike" cap="none" normalizeH="0" baseline="-25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3</a:t>
                      </a:r>
                      <a:r>
                        <a:rPr kumimoji="0" lang="en-US" altLang="zh-CN" sz="2000" b="1" i="1" u="none" strike="noStrike" cap="none" normalizeH="0" baseline="-25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 </a:t>
                      </a:r>
                      <a:r>
                        <a:rPr kumimoji="0" lang="en-US" altLang="zh-CN" sz="20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B</a:t>
                      </a:r>
                      <a:r>
                        <a:rPr kumimoji="0" lang="en-US" altLang="zh-CN" sz="2000" b="1" i="0" u="none" strike="noStrike" cap="none" normalizeH="0" baseline="-25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3</a:t>
                      </a:r>
                      <a:r>
                        <a:rPr kumimoji="0" lang="en-US" altLang="zh-CN" sz="20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        A</a:t>
                      </a:r>
                      <a:r>
                        <a:rPr kumimoji="0" lang="en-US" altLang="zh-CN" sz="2000" b="1" i="0" u="none" strike="noStrike" cap="none" normalizeH="0" baseline="-25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2</a:t>
                      </a:r>
                      <a:r>
                        <a:rPr kumimoji="0" lang="en-US" altLang="zh-CN" sz="2000" b="1" i="1" u="none" strike="noStrike" cap="none" normalizeH="0" baseline="-25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 </a:t>
                      </a:r>
                      <a:r>
                        <a:rPr kumimoji="0" lang="en-US" altLang="zh-CN" sz="20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B</a:t>
                      </a:r>
                      <a:r>
                        <a:rPr kumimoji="0" lang="en-US" altLang="zh-CN" sz="2000" b="1" i="0" u="none" strike="noStrike" cap="none" normalizeH="0" baseline="-25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2</a:t>
                      </a:r>
                      <a:r>
                        <a:rPr kumimoji="0" lang="en-US" altLang="zh-CN" sz="20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       A</a:t>
                      </a:r>
                      <a:r>
                        <a:rPr kumimoji="0" lang="en-US" altLang="zh-CN" sz="2000" b="1" i="0" u="none" strike="noStrike" cap="none" normalizeH="0" baseline="-25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1 </a:t>
                      </a:r>
                      <a:r>
                        <a:rPr kumimoji="0" lang="en-US" altLang="zh-CN" sz="20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B</a:t>
                      </a:r>
                      <a:r>
                        <a:rPr kumimoji="0" lang="en-US" altLang="zh-CN" sz="2000" b="1" i="0" u="none" strike="noStrike" cap="none" normalizeH="0" baseline="-25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1</a:t>
                      </a:r>
                      <a:r>
                        <a:rPr kumimoji="0" lang="en-US" altLang="zh-CN" sz="2000" b="1" i="1" u="none" strike="noStrike" cap="none" normalizeH="0" baseline="-25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 </a:t>
                      </a:r>
                      <a:r>
                        <a:rPr kumimoji="0" lang="en-US" altLang="zh-CN" sz="20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       A</a:t>
                      </a:r>
                      <a:r>
                        <a:rPr kumimoji="0" lang="en-US" altLang="zh-CN" sz="2000" b="1" i="0" u="none" strike="noStrike" cap="none" normalizeH="0" baseline="-25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0 </a:t>
                      </a:r>
                      <a:r>
                        <a:rPr kumimoji="0" lang="en-US" altLang="zh-CN" sz="20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B</a:t>
                      </a:r>
                      <a:r>
                        <a:rPr kumimoji="0" lang="en-US" altLang="zh-CN" sz="2000" b="1" i="0" u="none" strike="noStrike" cap="none" normalizeH="0" baseline="-25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0</a:t>
                      </a:r>
                      <a:endParaRPr kumimoji="0" lang="en-US" altLang="zh-CN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marL="90000" marR="90000" marT="46810" marB="46810" anchor="ctr" anchorCtr="1"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oval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0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 </a:t>
                      </a:r>
                      <a:r>
                        <a:rPr kumimoji="0" lang="en-US" altLang="zh-CN" sz="20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F</a:t>
                      </a:r>
                      <a:r>
                        <a:rPr kumimoji="0" lang="en-US" altLang="zh-CN" sz="2000" b="1" i="1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A</a:t>
                      </a:r>
                      <a:r>
                        <a:rPr kumimoji="0" lang="zh-CN" altLang="en-US" sz="20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＞</a:t>
                      </a:r>
                      <a:r>
                        <a:rPr kumimoji="0" lang="en-US" altLang="zh-CN" sz="2000" b="1" i="1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B</a:t>
                      </a:r>
                      <a:r>
                        <a:rPr kumimoji="0" lang="en-US" altLang="zh-CN" sz="20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     F</a:t>
                      </a:r>
                      <a:r>
                        <a:rPr kumimoji="0" lang="en-US" altLang="zh-CN" sz="2000" b="1" i="1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A</a:t>
                      </a:r>
                      <a:r>
                        <a:rPr kumimoji="0" lang="zh-CN" altLang="en-US" sz="20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＜</a:t>
                      </a:r>
                      <a:r>
                        <a:rPr kumimoji="0" lang="en-US" altLang="zh-CN" sz="2000" b="1" i="1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B     </a:t>
                      </a:r>
                      <a:r>
                        <a:rPr kumimoji="0" lang="en-US" altLang="zh-CN" sz="20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F</a:t>
                      </a:r>
                      <a:r>
                        <a:rPr kumimoji="0" lang="en-US" altLang="zh-CN" sz="2000" b="1" i="1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A</a:t>
                      </a:r>
                      <a:r>
                        <a:rPr kumimoji="0" lang="zh-CN" altLang="en-US" sz="20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＝</a:t>
                      </a:r>
                      <a:r>
                        <a:rPr kumimoji="0" lang="en-US" altLang="zh-CN" sz="2000" b="1" i="1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B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marL="90000" marR="90000" marT="46810" marB="4681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oval" w="sm" len="sm"/>
                    </a:lnL>
                    <a:lnR cap="flat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137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0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 </a:t>
                      </a:r>
                      <a:r>
                        <a:rPr kumimoji="0" lang="en-US" altLang="zh-CN" sz="20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A</a:t>
                      </a:r>
                      <a:r>
                        <a:rPr kumimoji="0" lang="en-US" altLang="zh-CN" sz="20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3</a:t>
                      </a: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＞</a:t>
                      </a:r>
                      <a:r>
                        <a:rPr kumimoji="0" lang="en-US" altLang="zh-CN" sz="20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B</a:t>
                      </a:r>
                      <a:r>
                        <a:rPr kumimoji="0" lang="en-US" altLang="zh-CN" sz="20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3</a:t>
                      </a:r>
                      <a:r>
                        <a:rPr kumimoji="0" lang="en-US" altLang="zh-CN" sz="20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        </a:t>
                      </a: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×</a:t>
                      </a:r>
                      <a:r>
                        <a:rPr kumimoji="0" lang="en-US" altLang="zh-CN" sz="20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            </a:t>
                      </a: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×</a:t>
                      </a:r>
                      <a:r>
                        <a:rPr kumimoji="0" lang="en-US" altLang="zh-CN" sz="20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            </a:t>
                      </a: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×</a:t>
                      </a:r>
                      <a:endParaRPr kumimoji="0" lang="en-US" altLang="zh-CN" sz="2000" b="1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 A</a:t>
                      </a:r>
                      <a:r>
                        <a:rPr kumimoji="0" lang="en-US" altLang="zh-CN" sz="20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3</a:t>
                      </a: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＜</a:t>
                      </a:r>
                      <a:r>
                        <a:rPr kumimoji="0" lang="en-US" altLang="zh-CN" sz="20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B</a:t>
                      </a:r>
                      <a:r>
                        <a:rPr kumimoji="0" lang="en-US" altLang="zh-CN" sz="20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3</a:t>
                      </a:r>
                      <a:r>
                        <a:rPr kumimoji="0" lang="en-US" altLang="zh-CN" sz="20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        </a:t>
                      </a: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×</a:t>
                      </a:r>
                      <a:r>
                        <a:rPr kumimoji="0" lang="en-US" altLang="zh-CN" sz="20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            </a:t>
                      </a: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×</a:t>
                      </a:r>
                      <a:r>
                        <a:rPr kumimoji="0" lang="en-US" altLang="zh-CN" sz="20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            </a:t>
                      </a: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×</a:t>
                      </a:r>
                      <a:endParaRPr kumimoji="0" lang="en-US" altLang="zh-CN" sz="2000" b="1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 A</a:t>
                      </a:r>
                      <a:r>
                        <a:rPr kumimoji="0" lang="en-US" altLang="zh-CN" sz="20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3</a:t>
                      </a: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＝</a:t>
                      </a:r>
                      <a:r>
                        <a:rPr kumimoji="0" lang="en-US" altLang="zh-CN" sz="20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B</a:t>
                      </a:r>
                      <a:r>
                        <a:rPr kumimoji="0" lang="en-US" altLang="zh-CN" sz="20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3</a:t>
                      </a:r>
                      <a:r>
                        <a:rPr kumimoji="0" lang="en-US" altLang="zh-CN" sz="20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    A</a:t>
                      </a:r>
                      <a:r>
                        <a:rPr kumimoji="0" lang="en-US" altLang="zh-CN" sz="20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2</a:t>
                      </a: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＞</a:t>
                      </a:r>
                      <a:r>
                        <a:rPr kumimoji="0" lang="en-US" altLang="zh-CN" sz="20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B</a:t>
                      </a:r>
                      <a:r>
                        <a:rPr kumimoji="0" lang="en-US" altLang="zh-CN" sz="20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2</a:t>
                      </a:r>
                      <a:r>
                        <a:rPr kumimoji="0" lang="en-US" altLang="zh-CN" sz="1600" b="1" i="1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 </a:t>
                      </a:r>
                      <a:r>
                        <a:rPr kumimoji="0" lang="en-US" altLang="zh-CN" sz="16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 </a:t>
                      </a:r>
                      <a:r>
                        <a:rPr kumimoji="0" lang="en-US" altLang="zh-CN" sz="20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       </a:t>
                      </a: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×</a:t>
                      </a:r>
                      <a:r>
                        <a:rPr kumimoji="0" lang="en-US" altLang="zh-CN" sz="20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            </a:t>
                      </a: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×</a:t>
                      </a:r>
                      <a:endParaRPr kumimoji="0" lang="en-US" altLang="zh-CN" sz="2000" b="1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 A</a:t>
                      </a:r>
                      <a:r>
                        <a:rPr kumimoji="0" lang="en-US" altLang="zh-CN" sz="20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3</a:t>
                      </a: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＝</a:t>
                      </a:r>
                      <a:r>
                        <a:rPr kumimoji="0" lang="en-US" altLang="zh-CN" sz="20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B</a:t>
                      </a:r>
                      <a:r>
                        <a:rPr kumimoji="0" lang="en-US" altLang="zh-CN" sz="20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3</a:t>
                      </a:r>
                      <a:r>
                        <a:rPr kumimoji="0" lang="en-US" altLang="zh-CN" sz="2000" b="1" i="1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   </a:t>
                      </a:r>
                      <a:r>
                        <a:rPr kumimoji="0" lang="en-US" altLang="zh-CN" sz="20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  A</a:t>
                      </a:r>
                      <a:r>
                        <a:rPr kumimoji="0" lang="en-US" altLang="zh-CN" sz="20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2</a:t>
                      </a: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＜</a:t>
                      </a:r>
                      <a:r>
                        <a:rPr kumimoji="0" lang="en-US" altLang="zh-CN" sz="20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B</a:t>
                      </a:r>
                      <a:r>
                        <a:rPr kumimoji="0" lang="en-US" altLang="zh-CN" sz="20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2</a:t>
                      </a:r>
                      <a:r>
                        <a:rPr kumimoji="0" lang="en-US" altLang="zh-CN" sz="2000" b="1" i="1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             </a:t>
                      </a: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×  </a:t>
                      </a:r>
                      <a:r>
                        <a:rPr kumimoji="0" lang="en-US" altLang="zh-CN" sz="20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          </a:t>
                      </a: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×</a:t>
                      </a:r>
                      <a:endParaRPr kumimoji="0" lang="en-US" altLang="zh-CN" sz="2000" b="1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 A</a:t>
                      </a:r>
                      <a:r>
                        <a:rPr kumimoji="0" lang="en-US" altLang="zh-CN" sz="20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3</a:t>
                      </a: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＝</a:t>
                      </a:r>
                      <a:r>
                        <a:rPr kumimoji="0" lang="en-US" altLang="zh-CN" sz="20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B</a:t>
                      </a:r>
                      <a:r>
                        <a:rPr kumimoji="0" lang="en-US" altLang="zh-CN" sz="20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3</a:t>
                      </a:r>
                      <a:r>
                        <a:rPr kumimoji="0" lang="en-US" altLang="zh-CN" sz="2000" b="1" i="1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      </a:t>
                      </a:r>
                      <a:r>
                        <a:rPr kumimoji="0" lang="en-US" altLang="zh-CN" sz="20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A</a:t>
                      </a:r>
                      <a:r>
                        <a:rPr kumimoji="0" lang="en-US" altLang="zh-CN" sz="20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2</a:t>
                      </a: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＝</a:t>
                      </a:r>
                      <a:r>
                        <a:rPr kumimoji="0" lang="en-US" altLang="zh-CN" sz="20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B</a:t>
                      </a:r>
                      <a:r>
                        <a:rPr kumimoji="0" lang="en-US" altLang="zh-CN" sz="20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2</a:t>
                      </a: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 </a:t>
                      </a:r>
                      <a:r>
                        <a:rPr kumimoji="0" lang="en-US" altLang="zh-CN" sz="20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    A</a:t>
                      </a:r>
                      <a:r>
                        <a:rPr kumimoji="0" lang="en-US" altLang="zh-CN" sz="20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1</a:t>
                      </a: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＞</a:t>
                      </a:r>
                      <a:r>
                        <a:rPr kumimoji="0" lang="en-US" altLang="zh-CN" sz="20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B</a:t>
                      </a:r>
                      <a:r>
                        <a:rPr kumimoji="0" lang="en-US" altLang="zh-CN" sz="20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1</a:t>
                      </a:r>
                      <a:r>
                        <a:rPr kumimoji="0" lang="en-US" altLang="zh-CN" sz="20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        </a:t>
                      </a: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×</a:t>
                      </a:r>
                      <a:endParaRPr kumimoji="0" lang="en-US" altLang="zh-CN" sz="2000" b="1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 A</a:t>
                      </a:r>
                      <a:r>
                        <a:rPr kumimoji="0" lang="en-US" altLang="zh-CN" sz="20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3</a:t>
                      </a: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＝</a:t>
                      </a:r>
                      <a:r>
                        <a:rPr kumimoji="0" lang="en-US" altLang="zh-CN" sz="20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B</a:t>
                      </a:r>
                      <a:r>
                        <a:rPr kumimoji="0" lang="en-US" altLang="zh-CN" sz="20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3</a:t>
                      </a:r>
                      <a:r>
                        <a:rPr kumimoji="0" lang="en-US" altLang="zh-CN" sz="2000" b="1" i="1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      </a:t>
                      </a:r>
                      <a:r>
                        <a:rPr kumimoji="0" lang="en-US" altLang="zh-CN" sz="20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A</a:t>
                      </a:r>
                      <a:r>
                        <a:rPr kumimoji="0" lang="en-US" altLang="zh-CN" sz="20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2</a:t>
                      </a: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＝</a:t>
                      </a:r>
                      <a:r>
                        <a:rPr kumimoji="0" lang="en-US" altLang="zh-CN" sz="20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B</a:t>
                      </a:r>
                      <a:r>
                        <a:rPr kumimoji="0" lang="en-US" altLang="zh-CN" sz="20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2</a:t>
                      </a: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 </a:t>
                      </a:r>
                      <a:r>
                        <a:rPr kumimoji="0" lang="en-US" altLang="zh-CN" sz="20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    A</a:t>
                      </a:r>
                      <a:r>
                        <a:rPr kumimoji="0" lang="en-US" altLang="zh-CN" sz="20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1</a:t>
                      </a: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＜</a:t>
                      </a:r>
                      <a:r>
                        <a:rPr kumimoji="0" lang="en-US" altLang="zh-CN" sz="20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B</a:t>
                      </a:r>
                      <a:r>
                        <a:rPr kumimoji="0" lang="en-US" altLang="zh-CN" sz="20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1</a:t>
                      </a:r>
                      <a:r>
                        <a:rPr kumimoji="0" lang="en-US" altLang="zh-CN" sz="20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        </a:t>
                      </a: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×</a:t>
                      </a:r>
                      <a:endParaRPr kumimoji="0" lang="en-US" altLang="zh-CN" sz="2000" b="1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 A</a:t>
                      </a:r>
                      <a:r>
                        <a:rPr kumimoji="0" lang="en-US" altLang="zh-CN" sz="20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3</a:t>
                      </a: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＝</a:t>
                      </a:r>
                      <a:r>
                        <a:rPr kumimoji="0" lang="en-US" altLang="zh-CN" sz="20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B</a:t>
                      </a:r>
                      <a:r>
                        <a:rPr kumimoji="0" lang="en-US" altLang="zh-CN" sz="20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3</a:t>
                      </a:r>
                      <a:r>
                        <a:rPr kumimoji="0" lang="en-US" altLang="zh-CN" sz="2000" b="1" i="1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      </a:t>
                      </a:r>
                      <a:r>
                        <a:rPr kumimoji="0" lang="en-US" altLang="zh-CN" sz="20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A</a:t>
                      </a:r>
                      <a:r>
                        <a:rPr kumimoji="0" lang="en-US" altLang="zh-CN" sz="20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2</a:t>
                      </a: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＝</a:t>
                      </a:r>
                      <a:r>
                        <a:rPr kumimoji="0" lang="en-US" altLang="zh-CN" sz="20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B</a:t>
                      </a:r>
                      <a:r>
                        <a:rPr kumimoji="0" lang="en-US" altLang="zh-CN" sz="20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2</a:t>
                      </a: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 </a:t>
                      </a:r>
                      <a:r>
                        <a:rPr kumimoji="0" lang="en-US" altLang="zh-CN" sz="20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    A</a:t>
                      </a:r>
                      <a:r>
                        <a:rPr kumimoji="0" lang="en-US" altLang="zh-CN" sz="20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1</a:t>
                      </a: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＝</a:t>
                      </a:r>
                      <a:r>
                        <a:rPr kumimoji="0" lang="en-US" altLang="zh-CN" sz="20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B</a:t>
                      </a:r>
                      <a:r>
                        <a:rPr kumimoji="0" lang="en-US" altLang="zh-CN" sz="20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1</a:t>
                      </a:r>
                      <a:r>
                        <a:rPr kumimoji="0" lang="en-US" altLang="zh-CN" sz="20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     A</a:t>
                      </a:r>
                      <a:r>
                        <a:rPr kumimoji="0" lang="en-US" altLang="zh-CN" sz="20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0</a:t>
                      </a: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＞</a:t>
                      </a:r>
                      <a:r>
                        <a:rPr kumimoji="0" lang="en-US" altLang="zh-CN" sz="20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B</a:t>
                      </a:r>
                      <a:r>
                        <a:rPr kumimoji="0" lang="en-US" altLang="zh-CN" sz="20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0</a:t>
                      </a:r>
                      <a:endParaRPr kumimoji="0" lang="en-US" altLang="zh-CN" sz="2000" b="1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 A</a:t>
                      </a:r>
                      <a:r>
                        <a:rPr kumimoji="0" lang="en-US" altLang="zh-CN" sz="20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3</a:t>
                      </a: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＝</a:t>
                      </a:r>
                      <a:r>
                        <a:rPr kumimoji="0" lang="en-US" altLang="zh-CN" sz="20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B</a:t>
                      </a:r>
                      <a:r>
                        <a:rPr kumimoji="0" lang="en-US" altLang="zh-CN" sz="20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3</a:t>
                      </a:r>
                      <a:r>
                        <a:rPr kumimoji="0" lang="en-US" altLang="zh-CN" sz="2000" b="1" i="1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      </a:t>
                      </a:r>
                      <a:r>
                        <a:rPr kumimoji="0" lang="en-US" altLang="zh-CN" sz="20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A</a:t>
                      </a:r>
                      <a:r>
                        <a:rPr kumimoji="0" lang="en-US" altLang="zh-CN" sz="20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2</a:t>
                      </a: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＝</a:t>
                      </a:r>
                      <a:r>
                        <a:rPr kumimoji="0" lang="en-US" altLang="zh-CN" sz="20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B</a:t>
                      </a:r>
                      <a:r>
                        <a:rPr kumimoji="0" lang="en-US" altLang="zh-CN" sz="20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2</a:t>
                      </a: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 </a:t>
                      </a:r>
                      <a:r>
                        <a:rPr kumimoji="0" lang="en-US" altLang="zh-CN" sz="20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    A</a:t>
                      </a:r>
                      <a:r>
                        <a:rPr kumimoji="0" lang="en-US" altLang="zh-CN" sz="20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1</a:t>
                      </a: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＝</a:t>
                      </a:r>
                      <a:r>
                        <a:rPr kumimoji="0" lang="en-US" altLang="zh-CN" sz="20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B</a:t>
                      </a:r>
                      <a:r>
                        <a:rPr kumimoji="0" lang="en-US" altLang="zh-CN" sz="20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1</a:t>
                      </a:r>
                      <a:r>
                        <a:rPr kumimoji="0" lang="en-US" altLang="zh-CN" sz="20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     A</a:t>
                      </a:r>
                      <a:r>
                        <a:rPr kumimoji="0" lang="en-US" altLang="zh-CN" sz="20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0</a:t>
                      </a: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＜</a:t>
                      </a:r>
                      <a:r>
                        <a:rPr kumimoji="0" lang="en-US" altLang="zh-CN" sz="20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B</a:t>
                      </a:r>
                      <a:r>
                        <a:rPr kumimoji="0" lang="en-US" altLang="zh-CN" sz="20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0</a:t>
                      </a:r>
                      <a:r>
                        <a:rPr kumimoji="0" lang="en-US" altLang="zh-CN" sz="20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 A</a:t>
                      </a:r>
                      <a:r>
                        <a:rPr kumimoji="0" lang="en-US" altLang="zh-CN" sz="20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3</a:t>
                      </a: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＝</a:t>
                      </a:r>
                      <a:r>
                        <a:rPr kumimoji="0" lang="en-US" altLang="zh-CN" sz="20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B</a:t>
                      </a:r>
                      <a:r>
                        <a:rPr kumimoji="0" lang="en-US" altLang="zh-CN" sz="20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3</a:t>
                      </a:r>
                      <a:r>
                        <a:rPr kumimoji="0" lang="en-US" altLang="zh-CN" sz="2000" b="1" i="1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      </a:t>
                      </a:r>
                      <a:r>
                        <a:rPr kumimoji="0" lang="en-US" altLang="zh-CN" sz="20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A</a:t>
                      </a:r>
                      <a:r>
                        <a:rPr kumimoji="0" lang="en-US" altLang="zh-CN" sz="20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2</a:t>
                      </a: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＝</a:t>
                      </a:r>
                      <a:r>
                        <a:rPr kumimoji="0" lang="en-US" altLang="zh-CN" sz="20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B</a:t>
                      </a:r>
                      <a:r>
                        <a:rPr kumimoji="0" lang="en-US" altLang="zh-CN" sz="20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2</a:t>
                      </a: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 </a:t>
                      </a:r>
                      <a:r>
                        <a:rPr kumimoji="0" lang="en-US" altLang="zh-CN" sz="20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    A</a:t>
                      </a:r>
                      <a:r>
                        <a:rPr kumimoji="0" lang="en-US" altLang="zh-CN" sz="20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1</a:t>
                      </a: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＝</a:t>
                      </a:r>
                      <a:r>
                        <a:rPr kumimoji="0" lang="en-US" altLang="zh-CN" sz="20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B</a:t>
                      </a:r>
                      <a:r>
                        <a:rPr kumimoji="0" lang="en-US" altLang="zh-CN" sz="20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1</a:t>
                      </a:r>
                      <a:r>
                        <a:rPr kumimoji="0" lang="en-US" altLang="zh-CN" sz="20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     A</a:t>
                      </a:r>
                      <a:r>
                        <a:rPr kumimoji="0" lang="en-US" altLang="zh-CN" sz="20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0</a:t>
                      </a: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＝</a:t>
                      </a:r>
                      <a:r>
                        <a:rPr kumimoji="0" lang="en-US" altLang="zh-CN" sz="20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B</a:t>
                      </a:r>
                      <a:r>
                        <a:rPr kumimoji="0" lang="en-US" altLang="zh-CN" sz="20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0</a:t>
                      </a:r>
                      <a:r>
                        <a:rPr kumimoji="0" lang="en-US" altLang="zh-CN" sz="20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 </a:t>
                      </a:r>
                    </a:p>
                  </a:txBody>
                  <a:tcPr marL="90000" marR="90000" marT="46810" marB="46810" anchor="ctr" anchorCtr="1"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oval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0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   </a:t>
                      </a: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1            0            0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   </a:t>
                      </a: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0            1            0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   </a:t>
                      </a: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1            0            0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   </a:t>
                      </a: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0            1            0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   </a:t>
                      </a: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1            0            0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   </a:t>
                      </a: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0            1            0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   </a:t>
                      </a: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1            0            0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   </a:t>
                      </a: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0            1            0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   0            0            1</a:t>
                      </a:r>
                    </a:p>
                  </a:txBody>
                  <a:tcPr marL="90000" marR="90000" marT="46810" marB="4681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oval" w="sm" len="sm"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74330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Comparators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219A8-A8C5-4DB2-9CDE-46DB047CC4D6}" type="datetime1">
              <a:rPr lang="en-US" altLang="zh-CN" smtClean="0"/>
              <a:t>10/26/2021</a:t>
            </a:fld>
            <a:endParaRPr 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计算机学院</a:t>
            </a:r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28</a:t>
            </a:fld>
            <a:endParaRPr lang="en-US" dirty="0"/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3748711"/>
              </p:ext>
            </p:extLst>
          </p:nvPr>
        </p:nvGraphicFramePr>
        <p:xfrm>
          <a:off x="2971800" y="1935480"/>
          <a:ext cx="5591175" cy="4238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51" name="Visio" r:id="rId3" imgW="5591089" imgH="4239240" progId="Visio.Drawing.11">
                  <p:embed/>
                </p:oleObj>
              </mc:Choice>
              <mc:Fallback>
                <p:oleObj name="Visio" r:id="rId3" imgW="5591089" imgH="4239240" progId="Visio.Drawing.11">
                  <p:embed/>
                  <p:pic>
                    <p:nvPicPr>
                      <p:cNvPr id="0" name="对象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71800" y="1935480"/>
                        <a:ext cx="5591175" cy="4238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23277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Comparators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>
                <a:ea typeface="宋体" charset="-122"/>
              </a:rPr>
              <a:t>IC comparators provide outputs to indicate which of the numbers is larger or if they are equal. The bits are numbered starting at 0, rather than 1 as in the case of adders. Cascading inputs are provided to expand the comparator to larger numbers.</a:t>
            </a:r>
          </a:p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219A8-A8C5-4DB2-9CDE-46DB047CC4D6}" type="datetime1">
              <a:rPr lang="en-US" altLang="zh-CN" smtClean="0"/>
              <a:t>10/26/2021</a:t>
            </a:fld>
            <a:endParaRPr 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计算机学院</a:t>
            </a:r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29</a:t>
            </a:fld>
            <a:endParaRPr lang="en-US" dirty="0"/>
          </a:p>
        </p:txBody>
      </p:sp>
      <p:pic>
        <p:nvPicPr>
          <p:cNvPr id="59" name="Picture 3" descr="AAGIGVV0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74080" y="2398654"/>
            <a:ext cx="6050280" cy="2981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" name="矩形 60"/>
          <p:cNvSpPr/>
          <p:nvPr/>
        </p:nvSpPr>
        <p:spPr>
          <a:xfrm>
            <a:off x="7097962" y="5513308"/>
            <a:ext cx="380251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000" dirty="0">
                <a:ea typeface="宋体" charset="-122"/>
              </a:rPr>
              <a:t>The IC shown is the 4-bit 74LS85.</a:t>
            </a:r>
          </a:p>
        </p:txBody>
      </p:sp>
    </p:spTree>
    <p:extLst>
      <p:ext uri="{BB962C8B-B14F-4D97-AF65-F5344CB8AC3E}">
        <p14:creationId xmlns:p14="http://schemas.microsoft.com/office/powerpoint/2010/main" val="2423821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Half-Adder 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zh-CN" altLang="en-US" sz="2800" dirty="0" smtClean="0"/>
              <a:t>半加器</a:t>
            </a:r>
            <a:endParaRPr lang="zh-CN" altLang="en-US" sz="2800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7697790" cy="3541714"/>
          </a:xfrm>
        </p:spPr>
        <p:txBody>
          <a:bodyPr>
            <a:noAutofit/>
          </a:bodyPr>
          <a:lstStyle/>
          <a:p>
            <a:r>
              <a:rPr lang="en-US" altLang="zh-CN" sz="2800" dirty="0"/>
              <a:t>Basic rules of binary addition are performed by a half adder, which has two binary inputs (A and B) and two binary outputs (Carry out and Sum). </a:t>
            </a:r>
            <a:endParaRPr lang="en-US" altLang="zh-CN" sz="2800" dirty="0" smtClean="0"/>
          </a:p>
          <a:p>
            <a:r>
              <a:rPr lang="en-US" altLang="zh-CN" sz="2800" dirty="0" err="1" smtClean="0"/>
              <a:t>Bool</a:t>
            </a:r>
            <a:r>
              <a:rPr lang="en-US" altLang="zh-CN" sz="2800" dirty="0" smtClean="0"/>
              <a:t> equation: </a:t>
            </a:r>
          </a:p>
          <a:p>
            <a:pPr lvl="1"/>
            <a:r>
              <a:rPr lang="pt-BR" altLang="zh-CN" sz="2400" dirty="0"/>
              <a:t>∑ = </a:t>
            </a:r>
            <a:r>
              <a:rPr lang="pt-BR" altLang="zh-CN" sz="2400" dirty="0" smtClean="0"/>
              <a:t>AB’ </a:t>
            </a:r>
            <a:r>
              <a:rPr lang="pt-BR" altLang="zh-CN" sz="2400" dirty="0"/>
              <a:t>+ </a:t>
            </a:r>
            <a:r>
              <a:rPr lang="pt-BR" altLang="zh-CN" sz="2400" dirty="0" smtClean="0"/>
              <a:t>A’B </a:t>
            </a:r>
            <a:r>
              <a:rPr lang="pt-BR" altLang="zh-CN" sz="2400" dirty="0"/>
              <a:t>= </a:t>
            </a:r>
            <a:r>
              <a:rPr lang="pt-BR" altLang="zh-CN" sz="2400" dirty="0" smtClean="0"/>
              <a:t>A</a:t>
            </a:r>
            <a:r>
              <a:rPr lang="en-US" altLang="zh-CN" sz="2400" dirty="0" smtClean="0"/>
              <a:t>⊕</a:t>
            </a:r>
            <a:r>
              <a:rPr lang="pt-BR" altLang="zh-CN" sz="2400" dirty="0" smtClean="0"/>
              <a:t>B</a:t>
            </a:r>
            <a:endParaRPr lang="pt-BR" altLang="zh-CN" sz="2400" baseline="-25000" dirty="0"/>
          </a:p>
          <a:p>
            <a:pPr lvl="1"/>
            <a:r>
              <a:rPr lang="en-US" altLang="zh-CN" sz="2400" dirty="0" err="1" smtClean="0"/>
              <a:t>C</a:t>
            </a:r>
            <a:r>
              <a:rPr lang="en-US" altLang="zh-CN" sz="2400" baseline="-25000" dirty="0" err="1" smtClean="0"/>
              <a:t>out</a:t>
            </a:r>
            <a:r>
              <a:rPr lang="en-US" altLang="zh-CN" sz="2400" dirty="0" smtClean="0"/>
              <a:t>=AB</a:t>
            </a:r>
            <a:endParaRPr lang="en-US" altLang="zh-CN" sz="2400" dirty="0"/>
          </a:p>
          <a:p>
            <a:endParaRPr lang="en-US" altLang="zh-CN" sz="2800" dirty="0" smtClean="0"/>
          </a:p>
          <a:p>
            <a:endParaRPr lang="zh-CN" altLang="en-US" sz="280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C71BAB-43ED-4362-8F1C-E2E3ED31FC9F}" type="datetime1">
              <a:rPr lang="en-US" altLang="zh-CN" smtClean="0"/>
              <a:t>10/26/2021</a:t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计算机学院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</a:t>
            </a:fld>
            <a:endParaRPr lang="en-US" dirty="0"/>
          </a:p>
        </p:txBody>
      </p:sp>
      <p:graphicFrame>
        <p:nvGraphicFramePr>
          <p:cNvPr id="9" name="Group 4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9118504"/>
              </p:ext>
            </p:extLst>
          </p:nvPr>
        </p:nvGraphicFramePr>
        <p:xfrm>
          <a:off x="9016048" y="1791018"/>
          <a:ext cx="2688272" cy="3710622"/>
        </p:xfrm>
        <a:graphic>
          <a:graphicData uri="http://schemas.openxmlformats.org/drawingml/2006/table">
            <a:tbl>
              <a:tblPr/>
              <a:tblGrid>
                <a:gridCol w="5821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21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45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534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8417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99379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A</a:t>
                      </a:r>
                      <a:endParaRPr kumimoji="0" lang="en-US" altLang="zh-CN" sz="2400" b="0" i="0" u="none" strike="noStrike" cap="none" normalizeH="0" baseline="-2500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charset="-122"/>
                      </a:endParaRPr>
                    </a:p>
                  </a:txBody>
                  <a:tcPr marL="90000" marR="90000" marT="46800" marB="4680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B</a:t>
                      </a:r>
                      <a:endParaRPr kumimoji="0" lang="en-US" altLang="zh-CN" sz="2400" b="0" i="0" u="none" strike="noStrike" cap="none" normalizeH="0" baseline="-2500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charset="-122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kumimoji="0" lang="zh-CN" alt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charset="-122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∑</a:t>
                      </a:r>
                      <a:endParaRPr kumimoji="0" lang="en-US" altLang="zh-CN" sz="2400" b="0" i="0" u="none" strike="noStrike" cap="none" normalizeH="0" baseline="-2500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charset="-122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C</a:t>
                      </a:r>
                      <a:r>
                        <a:rPr kumimoji="0" lang="en-US" altLang="zh-CN" sz="2400" b="0" i="0" u="none" strike="noStrike" cap="none" normalizeH="0" baseline="-2500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out</a:t>
                      </a:r>
                      <a:endParaRPr kumimoji="0" lang="en-US" altLang="zh-CN" sz="2400" b="0" i="0" u="none" strike="noStrike" cap="none" normalizeH="0" baseline="-2500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charset="-122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877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0</a:t>
                      </a:r>
                    </a:p>
                  </a:txBody>
                  <a:tcPr marL="90000" marR="90000" marT="46800" marB="4680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0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kumimoji="0" lang="zh-CN" alt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charset="-122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0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0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877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0</a:t>
                      </a:r>
                    </a:p>
                  </a:txBody>
                  <a:tcPr marL="90000" marR="90000" marT="46800" marB="4680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1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kumimoji="0" lang="zh-CN" alt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charset="-122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1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0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877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1</a:t>
                      </a:r>
                    </a:p>
                  </a:txBody>
                  <a:tcPr marL="90000" marR="90000" marT="46800" marB="4680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0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kumimoji="0" lang="zh-CN" alt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charset="-122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1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0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805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1</a:t>
                      </a:r>
                    </a:p>
                  </a:txBody>
                  <a:tcPr marL="90000" marR="90000" marT="46800" marB="4680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1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kumimoji="0" lang="zh-CN" alt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charset="-122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0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1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24657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Comparators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half" idx="1"/>
          </p:nvPr>
        </p:nvSpPr>
        <p:spPr>
          <a:xfrm>
            <a:off x="1141411" y="2249486"/>
            <a:ext cx="3491550" cy="3541714"/>
          </a:xfrm>
        </p:spPr>
        <p:txBody>
          <a:bodyPr>
            <a:noAutofit/>
          </a:bodyPr>
          <a:lstStyle/>
          <a:p>
            <a:r>
              <a:rPr lang="en-US" altLang="zh-CN" dirty="0"/>
              <a:t>IC comparators can be expanded using the </a:t>
            </a:r>
            <a:r>
              <a:rPr lang="en-US" altLang="zh-CN" b="1" u="sng" dirty="0"/>
              <a:t>cascading</a:t>
            </a:r>
            <a:r>
              <a:rPr lang="en-US" altLang="zh-CN" dirty="0"/>
              <a:t> </a:t>
            </a:r>
            <a:r>
              <a:rPr lang="en-US" altLang="zh-CN" dirty="0" smtClean="0"/>
              <a:t> inputs </a:t>
            </a:r>
            <a:r>
              <a:rPr lang="en-US" altLang="zh-CN" dirty="0"/>
              <a:t>as shown. The lowest order comparator has a HIGH on the A = B input. </a:t>
            </a:r>
          </a:p>
          <a:p>
            <a:endParaRPr lang="zh-CN" altLang="en-US" dirty="0"/>
          </a:p>
        </p:txBody>
      </p:sp>
      <p:sp>
        <p:nvSpPr>
          <p:cNvPr id="59" name="内容占位符 58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23553-20B2-47A8-A2D9-B2FBBD925E7F}" type="datetime1">
              <a:rPr lang="en-US" altLang="zh-CN" smtClean="0"/>
              <a:t>10/26/2021</a:t>
            </a:fld>
            <a:endParaRPr 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计算机学院</a:t>
            </a:r>
            <a:endParaRPr 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30</a:t>
            </a:fld>
            <a:endParaRPr lang="en-US" dirty="0"/>
          </a:p>
        </p:txBody>
      </p:sp>
      <p:pic>
        <p:nvPicPr>
          <p:cNvPr id="58" name="Picture 3" descr="AAGIGVX0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68240" y="2181860"/>
            <a:ext cx="7071360" cy="3933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椭圆 1"/>
          <p:cNvSpPr/>
          <p:nvPr/>
        </p:nvSpPr>
        <p:spPr>
          <a:xfrm>
            <a:off x="4617720" y="3703320"/>
            <a:ext cx="1386840" cy="640080"/>
          </a:xfrm>
          <a:prstGeom prst="ellipse">
            <a:avLst/>
          </a:prstGeom>
          <a:noFill/>
          <a:ln w="3492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1480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Decoders 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zh-CN" altLang="en-US" sz="2800" dirty="0" smtClean="0"/>
              <a:t>译码器</a:t>
            </a:r>
            <a:endParaRPr lang="zh-CN" altLang="en-US" dirty="0"/>
          </a:p>
        </p:txBody>
      </p:sp>
      <p:sp>
        <p:nvSpPr>
          <p:cNvPr id="8" name="内容占位符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/>
              <a:t>A </a:t>
            </a:r>
            <a:r>
              <a:rPr lang="en-US" altLang="zh-CN" sz="2400" b="1" u="sng" dirty="0"/>
              <a:t>decoder</a:t>
            </a:r>
            <a:r>
              <a:rPr lang="en-US" altLang="zh-CN" sz="2400" dirty="0"/>
              <a:t> is a logic circuit that detects the presence of a specific combination of bits at its input. Two simple decoders that detect the presence of the binary code 0011 are shown. The first has an active HIGH output; the second has an active LOW output.</a:t>
            </a:r>
          </a:p>
          <a:p>
            <a:endParaRPr lang="zh-CN" altLang="en-US" sz="2400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23553-20B2-47A8-A2D9-B2FBBD925E7F}" type="datetime1">
              <a:rPr lang="en-US" altLang="zh-CN" smtClean="0"/>
              <a:t>10/26/2021</a:t>
            </a:fld>
            <a:endParaRPr 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计算机学院</a:t>
            </a:r>
            <a:endParaRPr 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31</a:t>
            </a:fld>
            <a:endParaRPr lang="en-US" dirty="0"/>
          </a:p>
        </p:txBody>
      </p:sp>
      <p:grpSp>
        <p:nvGrpSpPr>
          <p:cNvPr id="23" name="组合 22"/>
          <p:cNvGrpSpPr/>
          <p:nvPr/>
        </p:nvGrpSpPr>
        <p:grpSpPr>
          <a:xfrm>
            <a:off x="2710815" y="4232433"/>
            <a:ext cx="2819400" cy="1808163"/>
            <a:chOff x="2710815" y="4232433"/>
            <a:chExt cx="2819400" cy="1808163"/>
          </a:xfrm>
        </p:grpSpPr>
        <p:graphicFrame>
          <p:nvGraphicFramePr>
            <p:cNvPr id="9" name="Object 5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412422501"/>
                </p:ext>
              </p:extLst>
            </p:nvPr>
          </p:nvGraphicFramePr>
          <p:xfrm>
            <a:off x="3091815" y="4384833"/>
            <a:ext cx="2333625" cy="16557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472" name="CorelDRAW" r:id="rId4" imgW="1163694" imgH="824829" progId="CorelDRAW.Graphic.13">
                    <p:embed/>
                  </p:oleObj>
                </mc:Choice>
                <mc:Fallback>
                  <p:oleObj name="CorelDRAW" r:id="rId4" imgW="1163694" imgH="824829" progId="CorelDRAW.Graphic.1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91815" y="4384833"/>
                          <a:ext cx="2333625" cy="165576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" name="Text Box 57"/>
            <p:cNvSpPr txBox="1">
              <a:spLocks noChangeArrowheads="1"/>
            </p:cNvSpPr>
            <p:nvPr/>
          </p:nvSpPr>
          <p:spPr bwMode="auto">
            <a:xfrm>
              <a:off x="2710815" y="4581683"/>
              <a:ext cx="533400" cy="3365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en-US" altLang="zh-CN" sz="1600" i="1">
                  <a:solidFill>
                    <a:schemeClr val="bg1"/>
                  </a:solidFill>
                  <a:latin typeface="Arial" charset="0"/>
                  <a:ea typeface="宋体" charset="-122"/>
                </a:rPr>
                <a:t>A</a:t>
              </a:r>
              <a:r>
                <a:rPr lang="en-US" altLang="zh-CN" sz="1600" baseline="-25000">
                  <a:solidFill>
                    <a:schemeClr val="bg1"/>
                  </a:solidFill>
                  <a:latin typeface="Arial" charset="0"/>
                  <a:ea typeface="宋体" charset="-122"/>
                </a:rPr>
                <a:t>1</a:t>
              </a:r>
              <a:endParaRPr lang="en-US" altLang="zh-CN" sz="1600">
                <a:solidFill>
                  <a:schemeClr val="bg1"/>
                </a:solidFill>
                <a:latin typeface="Arial" charset="0"/>
                <a:ea typeface="宋体" charset="-122"/>
              </a:endParaRPr>
            </a:p>
          </p:txBody>
        </p:sp>
        <p:sp>
          <p:nvSpPr>
            <p:cNvPr id="11" name="Text Box 58"/>
            <p:cNvSpPr txBox="1">
              <a:spLocks noChangeArrowheads="1"/>
            </p:cNvSpPr>
            <p:nvPr/>
          </p:nvSpPr>
          <p:spPr bwMode="auto">
            <a:xfrm>
              <a:off x="2710815" y="4232433"/>
              <a:ext cx="533400" cy="3365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en-US" altLang="zh-CN" sz="1600" i="1" dirty="0">
                  <a:solidFill>
                    <a:schemeClr val="bg1"/>
                  </a:solidFill>
                  <a:latin typeface="Arial" charset="0"/>
                  <a:ea typeface="宋体" charset="-122"/>
                </a:rPr>
                <a:t>A</a:t>
              </a:r>
              <a:r>
                <a:rPr lang="en-US" altLang="zh-CN" sz="1600" baseline="-25000" dirty="0">
                  <a:solidFill>
                    <a:schemeClr val="bg1"/>
                  </a:solidFill>
                  <a:latin typeface="Arial" charset="0"/>
                  <a:ea typeface="宋体" charset="-122"/>
                </a:rPr>
                <a:t>0</a:t>
              </a:r>
              <a:endParaRPr lang="en-US" altLang="zh-CN" sz="1600" dirty="0">
                <a:solidFill>
                  <a:schemeClr val="bg1"/>
                </a:solidFill>
                <a:latin typeface="Arial" charset="0"/>
                <a:ea typeface="宋体" charset="-122"/>
              </a:endParaRPr>
            </a:p>
          </p:txBody>
        </p:sp>
        <p:sp>
          <p:nvSpPr>
            <p:cNvPr id="12" name="Text Box 59"/>
            <p:cNvSpPr txBox="1">
              <a:spLocks noChangeArrowheads="1"/>
            </p:cNvSpPr>
            <p:nvPr/>
          </p:nvSpPr>
          <p:spPr bwMode="auto">
            <a:xfrm>
              <a:off x="2710815" y="4962683"/>
              <a:ext cx="533400" cy="3365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en-US" altLang="zh-CN" sz="1600" i="1">
                  <a:solidFill>
                    <a:schemeClr val="bg1"/>
                  </a:solidFill>
                  <a:latin typeface="Arial" charset="0"/>
                  <a:ea typeface="宋体" charset="-122"/>
                </a:rPr>
                <a:t>A</a:t>
              </a:r>
              <a:r>
                <a:rPr lang="en-US" altLang="zh-CN" sz="1600" baseline="-25000">
                  <a:solidFill>
                    <a:schemeClr val="bg1"/>
                  </a:solidFill>
                  <a:latin typeface="Arial" charset="0"/>
                  <a:ea typeface="宋体" charset="-122"/>
                </a:rPr>
                <a:t>2</a:t>
              </a:r>
              <a:endParaRPr lang="en-US" altLang="zh-CN" sz="1600">
                <a:solidFill>
                  <a:schemeClr val="bg1"/>
                </a:solidFill>
                <a:latin typeface="Arial" charset="0"/>
                <a:ea typeface="宋体" charset="-122"/>
              </a:endParaRPr>
            </a:p>
          </p:txBody>
        </p:sp>
        <p:sp>
          <p:nvSpPr>
            <p:cNvPr id="13" name="Text Box 60"/>
            <p:cNvSpPr txBox="1">
              <a:spLocks noChangeArrowheads="1"/>
            </p:cNvSpPr>
            <p:nvPr/>
          </p:nvSpPr>
          <p:spPr bwMode="auto">
            <a:xfrm>
              <a:off x="2710815" y="5572283"/>
              <a:ext cx="533400" cy="3365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en-US" altLang="zh-CN" sz="1600" i="1">
                  <a:solidFill>
                    <a:schemeClr val="bg1"/>
                  </a:solidFill>
                  <a:latin typeface="Arial" charset="0"/>
                  <a:ea typeface="宋体" charset="-122"/>
                </a:rPr>
                <a:t>A</a:t>
              </a:r>
              <a:r>
                <a:rPr lang="en-US" altLang="zh-CN" sz="1600" baseline="-25000">
                  <a:solidFill>
                    <a:schemeClr val="bg1"/>
                  </a:solidFill>
                  <a:latin typeface="Arial" charset="0"/>
                  <a:ea typeface="宋体" charset="-122"/>
                </a:rPr>
                <a:t>3</a:t>
              </a:r>
              <a:endParaRPr lang="en-US" altLang="zh-CN" sz="1600">
                <a:solidFill>
                  <a:schemeClr val="bg1"/>
                </a:solidFill>
                <a:latin typeface="Arial" charset="0"/>
                <a:ea typeface="宋体" charset="-122"/>
              </a:endParaRPr>
            </a:p>
          </p:txBody>
        </p:sp>
        <p:sp>
          <p:nvSpPr>
            <p:cNvPr id="14" name="Text Box 80"/>
            <p:cNvSpPr txBox="1">
              <a:spLocks noChangeArrowheads="1"/>
            </p:cNvSpPr>
            <p:nvPr/>
          </p:nvSpPr>
          <p:spPr bwMode="auto">
            <a:xfrm>
              <a:off x="5073015" y="4537233"/>
              <a:ext cx="457200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1400" i="1">
                  <a:solidFill>
                    <a:schemeClr val="bg1"/>
                  </a:solidFill>
                  <a:ea typeface="宋体" charset="-122"/>
                </a:rPr>
                <a:t>X</a:t>
              </a:r>
            </a:p>
          </p:txBody>
        </p:sp>
      </p:grpSp>
      <p:sp>
        <p:nvSpPr>
          <p:cNvPr id="15" name="Text Box 81"/>
          <p:cNvSpPr txBox="1">
            <a:spLocks noChangeArrowheads="1"/>
          </p:cNvSpPr>
          <p:nvPr/>
        </p:nvSpPr>
        <p:spPr bwMode="auto">
          <a:xfrm>
            <a:off x="2710815" y="6137433"/>
            <a:ext cx="29718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1600">
                <a:ea typeface="宋体" charset="-122"/>
              </a:rPr>
              <a:t>Active HIGH decoder for 0011</a:t>
            </a:r>
          </a:p>
        </p:txBody>
      </p:sp>
      <p:graphicFrame>
        <p:nvGraphicFramePr>
          <p:cNvPr id="16" name="Object 8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21055390"/>
              </p:ext>
            </p:extLst>
          </p:nvPr>
        </p:nvGraphicFramePr>
        <p:xfrm>
          <a:off x="6261735" y="4354353"/>
          <a:ext cx="2362200" cy="167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73" name="CorelDRAW" r:id="rId6" imgW="1163694" imgH="824829" progId="CorelDRAW.Graphic.13">
                  <p:embed/>
                </p:oleObj>
              </mc:Choice>
              <mc:Fallback>
                <p:oleObj name="CorelDRAW" r:id="rId6" imgW="1163694" imgH="824829" progId="CorelDRAW.Graphic.1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1735" y="4354353"/>
                        <a:ext cx="2362200" cy="167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Text Box 83"/>
          <p:cNvSpPr txBox="1">
            <a:spLocks noChangeArrowheads="1"/>
          </p:cNvSpPr>
          <p:nvPr/>
        </p:nvSpPr>
        <p:spPr bwMode="auto">
          <a:xfrm>
            <a:off x="5956935" y="4551203"/>
            <a:ext cx="5334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zh-CN" sz="1600" i="1">
                <a:solidFill>
                  <a:schemeClr val="bg1"/>
                </a:solidFill>
                <a:latin typeface="Arial" charset="0"/>
                <a:ea typeface="宋体" charset="-122"/>
              </a:rPr>
              <a:t>A</a:t>
            </a:r>
            <a:r>
              <a:rPr lang="en-US" altLang="zh-CN" sz="1600" baseline="-25000">
                <a:solidFill>
                  <a:schemeClr val="bg1"/>
                </a:solidFill>
                <a:latin typeface="Arial" charset="0"/>
                <a:ea typeface="宋体" charset="-122"/>
              </a:rPr>
              <a:t>1</a:t>
            </a:r>
            <a:endParaRPr lang="en-US" altLang="zh-CN" sz="1600">
              <a:solidFill>
                <a:schemeClr val="bg1"/>
              </a:solidFill>
              <a:latin typeface="Arial" charset="0"/>
              <a:ea typeface="宋体" charset="-122"/>
            </a:endParaRPr>
          </a:p>
        </p:txBody>
      </p:sp>
      <p:sp>
        <p:nvSpPr>
          <p:cNvPr id="18" name="Text Box 84"/>
          <p:cNvSpPr txBox="1">
            <a:spLocks noChangeArrowheads="1"/>
          </p:cNvSpPr>
          <p:nvPr/>
        </p:nvSpPr>
        <p:spPr bwMode="auto">
          <a:xfrm>
            <a:off x="5956935" y="4201953"/>
            <a:ext cx="5334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zh-CN" sz="1600" i="1">
                <a:solidFill>
                  <a:schemeClr val="bg1"/>
                </a:solidFill>
                <a:latin typeface="Arial" charset="0"/>
                <a:ea typeface="宋体" charset="-122"/>
              </a:rPr>
              <a:t>A</a:t>
            </a:r>
            <a:r>
              <a:rPr lang="en-US" altLang="zh-CN" sz="1600" baseline="-25000">
                <a:solidFill>
                  <a:schemeClr val="bg1"/>
                </a:solidFill>
                <a:latin typeface="Arial" charset="0"/>
                <a:ea typeface="宋体" charset="-122"/>
              </a:rPr>
              <a:t>0</a:t>
            </a:r>
            <a:endParaRPr lang="en-US" altLang="zh-CN" sz="1600">
              <a:solidFill>
                <a:schemeClr val="bg1"/>
              </a:solidFill>
              <a:latin typeface="Arial" charset="0"/>
              <a:ea typeface="宋体" charset="-122"/>
            </a:endParaRPr>
          </a:p>
        </p:txBody>
      </p:sp>
      <p:sp>
        <p:nvSpPr>
          <p:cNvPr id="19" name="Text Box 85"/>
          <p:cNvSpPr txBox="1">
            <a:spLocks noChangeArrowheads="1"/>
          </p:cNvSpPr>
          <p:nvPr/>
        </p:nvSpPr>
        <p:spPr bwMode="auto">
          <a:xfrm>
            <a:off x="5956935" y="4932203"/>
            <a:ext cx="5334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zh-CN" sz="1600" i="1">
                <a:solidFill>
                  <a:schemeClr val="bg1"/>
                </a:solidFill>
                <a:latin typeface="Arial" charset="0"/>
                <a:ea typeface="宋体" charset="-122"/>
              </a:rPr>
              <a:t>A</a:t>
            </a:r>
            <a:r>
              <a:rPr lang="en-US" altLang="zh-CN" sz="1600" baseline="-25000">
                <a:solidFill>
                  <a:schemeClr val="bg1"/>
                </a:solidFill>
                <a:latin typeface="Arial" charset="0"/>
                <a:ea typeface="宋体" charset="-122"/>
              </a:rPr>
              <a:t>2</a:t>
            </a:r>
            <a:endParaRPr lang="en-US" altLang="zh-CN" sz="1600">
              <a:solidFill>
                <a:schemeClr val="bg1"/>
              </a:solidFill>
              <a:latin typeface="Arial" charset="0"/>
              <a:ea typeface="宋体" charset="-122"/>
            </a:endParaRPr>
          </a:p>
        </p:txBody>
      </p:sp>
      <p:sp>
        <p:nvSpPr>
          <p:cNvPr id="20" name="Text Box 86"/>
          <p:cNvSpPr txBox="1">
            <a:spLocks noChangeArrowheads="1"/>
          </p:cNvSpPr>
          <p:nvPr/>
        </p:nvSpPr>
        <p:spPr bwMode="auto">
          <a:xfrm>
            <a:off x="5956935" y="5541803"/>
            <a:ext cx="5334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zh-CN" sz="1600" i="1">
                <a:solidFill>
                  <a:schemeClr val="bg1"/>
                </a:solidFill>
                <a:latin typeface="Arial" charset="0"/>
                <a:ea typeface="宋体" charset="-122"/>
              </a:rPr>
              <a:t>A</a:t>
            </a:r>
            <a:r>
              <a:rPr lang="en-US" altLang="zh-CN" sz="1600" baseline="-25000">
                <a:solidFill>
                  <a:schemeClr val="bg1"/>
                </a:solidFill>
                <a:latin typeface="Arial" charset="0"/>
                <a:ea typeface="宋体" charset="-122"/>
              </a:rPr>
              <a:t>3</a:t>
            </a:r>
            <a:endParaRPr lang="en-US" altLang="zh-CN" sz="1600">
              <a:solidFill>
                <a:schemeClr val="bg1"/>
              </a:solidFill>
              <a:latin typeface="Arial" charset="0"/>
              <a:ea typeface="宋体" charset="-122"/>
            </a:endParaRPr>
          </a:p>
        </p:txBody>
      </p:sp>
      <p:sp>
        <p:nvSpPr>
          <p:cNvPr id="21" name="Text Box 87"/>
          <p:cNvSpPr txBox="1">
            <a:spLocks noChangeArrowheads="1"/>
          </p:cNvSpPr>
          <p:nvPr/>
        </p:nvSpPr>
        <p:spPr bwMode="auto">
          <a:xfrm>
            <a:off x="8319135" y="4506753"/>
            <a:ext cx="4572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1400" i="1">
                <a:solidFill>
                  <a:schemeClr val="bg1"/>
                </a:solidFill>
                <a:ea typeface="宋体" charset="-122"/>
              </a:rPr>
              <a:t>X</a:t>
            </a:r>
          </a:p>
        </p:txBody>
      </p:sp>
      <p:sp>
        <p:nvSpPr>
          <p:cNvPr id="22" name="Text Box 88"/>
          <p:cNvSpPr txBox="1">
            <a:spLocks noChangeArrowheads="1"/>
          </p:cNvSpPr>
          <p:nvPr/>
        </p:nvSpPr>
        <p:spPr bwMode="auto">
          <a:xfrm>
            <a:off x="5956935" y="6106953"/>
            <a:ext cx="29718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1600" dirty="0">
                <a:ea typeface="宋体" charset="-122"/>
              </a:rPr>
              <a:t>Active LOW decoder for 0011</a:t>
            </a:r>
          </a:p>
        </p:txBody>
      </p:sp>
    </p:spTree>
    <p:extLst>
      <p:ext uri="{BB962C8B-B14F-4D97-AF65-F5344CB8AC3E}">
        <p14:creationId xmlns:p14="http://schemas.microsoft.com/office/powerpoint/2010/main" val="2911088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Decoders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E.g. Assume the output of the decoder shown is a logic 1. What are the inputs to the decoder?</a:t>
            </a:r>
          </a:p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C71BAB-43ED-4362-8F1C-E2E3ED31FC9F}" type="datetime1">
              <a:rPr lang="en-US" altLang="zh-CN" smtClean="0"/>
              <a:t>10/26/2021</a:t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计算机学院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32</a:t>
            </a:fld>
            <a:endParaRPr lang="en-US" dirty="0"/>
          </a:p>
        </p:txBody>
      </p:sp>
      <p:graphicFrame>
        <p:nvGraphicFramePr>
          <p:cNvPr id="12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83229802"/>
              </p:ext>
            </p:extLst>
          </p:nvPr>
        </p:nvGraphicFramePr>
        <p:xfrm>
          <a:off x="3566160" y="3574097"/>
          <a:ext cx="4724400" cy="2430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15" name="CorelDRAW" r:id="rId3" imgW="1752562" imgH="901484" progId="CorelDRAW.Graphic.12">
                  <p:embed/>
                </p:oleObj>
              </mc:Choice>
              <mc:Fallback>
                <p:oleObj name="CorelDRAW" r:id="rId3" imgW="1752562" imgH="901484" progId="CorelDRAW.Graphic.1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66160" y="3574097"/>
                        <a:ext cx="4724400" cy="2430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 useBgFill="1">
        <p:nvSpPr>
          <p:cNvPr id="13" name="Rectangle 24"/>
          <p:cNvSpPr>
            <a:spLocks noChangeArrowheads="1"/>
          </p:cNvSpPr>
          <p:nvPr/>
        </p:nvSpPr>
        <p:spPr bwMode="auto">
          <a:xfrm>
            <a:off x="4099560" y="3650297"/>
            <a:ext cx="228600" cy="2514600"/>
          </a:xfrm>
          <a:prstGeom prst="rect">
            <a:avLst/>
          </a:prstGeom>
          <a:ln>
            <a:noFill/>
          </a:ln>
          <a:effectLst/>
        </p:spPr>
        <p:txBody>
          <a:bodyPr wrap="none" anchor="ctr"/>
          <a:lstStyle/>
          <a:p>
            <a:endParaRPr lang="zh-CN" altLang="en-US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69493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6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Decoders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/>
              <a:t>IC decoders have multiple outputs to decode any combination of inputs. 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n-to-2</a:t>
            </a:r>
            <a:r>
              <a:rPr lang="en-US" altLang="zh-CN" baseline="30000" dirty="0" smtClean="0"/>
              <a:t>n</a:t>
            </a:r>
            <a:r>
              <a:rPr lang="en-US" altLang="zh-CN" dirty="0" smtClean="0"/>
              <a:t> </a:t>
            </a:r>
            <a:r>
              <a:rPr lang="en-US" altLang="zh-CN" dirty="0"/>
              <a:t>decoder</a:t>
            </a:r>
          </a:p>
          <a:p>
            <a:pPr lvl="1"/>
            <a:r>
              <a:rPr lang="en-US" altLang="zh-CN" dirty="0"/>
              <a:t>n-to-m decoder, m ≤ 2</a:t>
            </a:r>
            <a:r>
              <a:rPr lang="en-US" altLang="zh-CN" baseline="30000" dirty="0"/>
              <a:t>n</a:t>
            </a:r>
            <a:r>
              <a:rPr lang="en-US" altLang="zh-CN" dirty="0"/>
              <a:t> </a:t>
            </a:r>
          </a:p>
          <a:p>
            <a:r>
              <a:rPr lang="en-US" altLang="zh-CN" dirty="0" smtClean="0"/>
              <a:t>E.g.</a:t>
            </a:r>
          </a:p>
          <a:p>
            <a:pPr lvl="1"/>
            <a:r>
              <a:rPr lang="en-US" altLang="zh-CN" dirty="0" smtClean="0"/>
              <a:t>3-line-to-8-line </a:t>
            </a:r>
            <a:r>
              <a:rPr lang="en-US" altLang="zh-CN" dirty="0"/>
              <a:t>decoder (3</a:t>
            </a:r>
            <a:r>
              <a:rPr lang="zh-CN" altLang="en-US" dirty="0"/>
              <a:t>线</a:t>
            </a:r>
            <a:r>
              <a:rPr lang="en-US" altLang="zh-CN" dirty="0"/>
              <a:t>-8</a:t>
            </a:r>
            <a:r>
              <a:rPr lang="zh-CN" altLang="en-US" dirty="0"/>
              <a:t>线</a:t>
            </a:r>
            <a:r>
              <a:rPr lang="zh-CN" altLang="en-US" dirty="0" smtClean="0"/>
              <a:t>译码器</a:t>
            </a:r>
            <a:r>
              <a:rPr lang="en-US" altLang="zh-CN" dirty="0" smtClean="0"/>
              <a:t>)</a:t>
            </a:r>
          </a:p>
          <a:p>
            <a:pPr lvl="1"/>
            <a:r>
              <a:rPr lang="en-US" altLang="zh-CN" dirty="0"/>
              <a:t>BCD-to-decimal </a:t>
            </a:r>
            <a:r>
              <a:rPr lang="en-US" altLang="zh-CN" dirty="0" smtClean="0"/>
              <a:t>decoder, </a:t>
            </a:r>
            <a:r>
              <a:rPr lang="en-US" altLang="zh-CN" dirty="0"/>
              <a:t>where n=4 and m=10 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C71BAB-43ED-4362-8F1C-E2E3ED31FC9F}" type="datetime1">
              <a:rPr lang="en-US" altLang="zh-CN" smtClean="0"/>
              <a:t>10/26/2021</a:t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计算机学院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629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Decoders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C71BAB-43ED-4362-8F1C-E2E3ED31FC9F}" type="datetime1">
              <a:rPr lang="en-US" altLang="zh-CN" smtClean="0"/>
              <a:t>10/26/2021</a:t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计算机学院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34</a:t>
            </a:fld>
            <a:endParaRPr lang="en-US" dirty="0"/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70618" y="1417320"/>
            <a:ext cx="5091112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9629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Decoders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C71BAB-43ED-4362-8F1C-E2E3ED31FC9F}" type="datetime1">
              <a:rPr lang="en-US" altLang="zh-CN" smtClean="0"/>
              <a:t>10/26/2021</a:t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计算机学院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35</a:t>
            </a:fld>
            <a:endParaRPr lang="en-US" dirty="0"/>
          </a:p>
        </p:txBody>
      </p:sp>
      <p:pic>
        <p:nvPicPr>
          <p:cNvPr id="7" name="Picture 5" descr="11"/>
          <p:cNvPicPr>
            <a:picLocks noChangeAspect="1" noChangeArrowheads="1"/>
          </p:cNvPicPr>
          <p:nvPr/>
        </p:nvPicPr>
        <p:blipFill>
          <a:blip r:embed="rId2">
            <a:lum contrast="12000"/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816448" y="509157"/>
            <a:ext cx="5942991" cy="5602083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8" name="Text Box 10"/>
          <p:cNvSpPr txBox="1">
            <a:spLocks noChangeArrowheads="1"/>
          </p:cNvSpPr>
          <p:nvPr/>
        </p:nvSpPr>
        <p:spPr bwMode="auto">
          <a:xfrm>
            <a:off x="1124268" y="2426613"/>
            <a:ext cx="3356292" cy="310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800" dirty="0">
                <a:latin typeface="Comic Sans MS" pitchFamily="66" charset="0"/>
                <a:ea typeface="宋体" charset="-122"/>
              </a:rPr>
              <a:t>Y</a:t>
            </a:r>
            <a:r>
              <a:rPr lang="en-US" altLang="zh-CN" sz="2800" baseline="-25000" dirty="0">
                <a:latin typeface="Comic Sans MS" pitchFamily="66" charset="0"/>
                <a:ea typeface="宋体" charset="-122"/>
              </a:rPr>
              <a:t>0</a:t>
            </a:r>
            <a:r>
              <a:rPr lang="en-US" altLang="zh-CN" sz="2800" dirty="0">
                <a:latin typeface="Comic Sans MS" pitchFamily="66" charset="0"/>
                <a:ea typeface="宋体" charset="-122"/>
              </a:rPr>
              <a:t>=(G’B’A’)’=G+B+A</a:t>
            </a:r>
          </a:p>
          <a:p>
            <a:pPr>
              <a:spcBef>
                <a:spcPct val="50000"/>
              </a:spcBef>
            </a:pPr>
            <a:r>
              <a:rPr lang="en-US" altLang="zh-CN" sz="2800" dirty="0">
                <a:latin typeface="Comic Sans MS" pitchFamily="66" charset="0"/>
                <a:ea typeface="宋体" charset="-122"/>
              </a:rPr>
              <a:t>Y</a:t>
            </a:r>
            <a:r>
              <a:rPr lang="en-US" altLang="zh-CN" sz="2800" baseline="-25000" dirty="0">
                <a:latin typeface="Comic Sans MS" pitchFamily="66" charset="0"/>
                <a:ea typeface="宋体" charset="-122"/>
              </a:rPr>
              <a:t>1</a:t>
            </a:r>
            <a:r>
              <a:rPr lang="en-US" altLang="zh-CN" sz="2800" dirty="0">
                <a:latin typeface="Comic Sans MS" pitchFamily="66" charset="0"/>
                <a:ea typeface="宋体" charset="-122"/>
              </a:rPr>
              <a:t>=(G’B’A)’=G+B+A’</a:t>
            </a:r>
          </a:p>
          <a:p>
            <a:pPr>
              <a:spcBef>
                <a:spcPct val="50000"/>
              </a:spcBef>
            </a:pPr>
            <a:r>
              <a:rPr lang="en-US" altLang="zh-CN" sz="2800" dirty="0">
                <a:latin typeface="Comic Sans MS" pitchFamily="66" charset="0"/>
                <a:ea typeface="宋体" charset="-122"/>
              </a:rPr>
              <a:t>Y</a:t>
            </a:r>
            <a:r>
              <a:rPr lang="en-US" altLang="zh-CN" sz="2800" baseline="-25000" dirty="0">
                <a:latin typeface="Comic Sans MS" pitchFamily="66" charset="0"/>
                <a:ea typeface="宋体" charset="-122"/>
              </a:rPr>
              <a:t>2</a:t>
            </a:r>
            <a:r>
              <a:rPr lang="en-US" altLang="zh-CN" sz="2800" dirty="0">
                <a:latin typeface="Comic Sans MS" pitchFamily="66" charset="0"/>
                <a:ea typeface="宋体" charset="-122"/>
              </a:rPr>
              <a:t>=(G’BA’)’=G+B’+A</a:t>
            </a:r>
          </a:p>
          <a:p>
            <a:pPr>
              <a:spcBef>
                <a:spcPct val="50000"/>
              </a:spcBef>
            </a:pPr>
            <a:r>
              <a:rPr lang="en-US" altLang="zh-CN" sz="2800" dirty="0">
                <a:latin typeface="Comic Sans MS" pitchFamily="66" charset="0"/>
                <a:ea typeface="宋体" charset="-122"/>
              </a:rPr>
              <a:t>Y</a:t>
            </a:r>
            <a:r>
              <a:rPr lang="en-US" altLang="zh-CN" sz="2800" baseline="-25000" dirty="0">
                <a:latin typeface="Comic Sans MS" pitchFamily="66" charset="0"/>
                <a:ea typeface="宋体" charset="-122"/>
              </a:rPr>
              <a:t>3</a:t>
            </a:r>
            <a:r>
              <a:rPr lang="en-US" altLang="zh-CN" sz="2800" dirty="0">
                <a:latin typeface="Comic Sans MS" pitchFamily="66" charset="0"/>
                <a:ea typeface="宋体" charset="-122"/>
              </a:rPr>
              <a:t>=(G’BA)’=G+B’+A’</a:t>
            </a:r>
          </a:p>
          <a:p>
            <a:pPr>
              <a:spcBef>
                <a:spcPct val="50000"/>
              </a:spcBef>
            </a:pPr>
            <a:endParaRPr lang="en-US" altLang="zh-CN" sz="2800" dirty="0">
              <a:latin typeface="Comic Sans MS" pitchFamily="66" charset="0"/>
              <a:ea typeface="宋体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6564723" y="6158210"/>
            <a:ext cx="24464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ea typeface="宋体" charset="-122"/>
              </a:rPr>
              <a:t>74xx139 decoder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79629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Decoders(</a:t>
            </a:r>
            <a:r>
              <a:rPr lang="en-US" altLang="zh-CN" dirty="0">
                <a:ea typeface="宋体" charset="-122"/>
              </a:rPr>
              <a:t>74xx139 decoder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C71BAB-43ED-4362-8F1C-E2E3ED31FC9F}" type="datetime1">
              <a:rPr lang="en-US" altLang="zh-CN" smtClean="0"/>
              <a:t>10/26/2021</a:t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计算机学院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36</a:t>
            </a:fld>
            <a:endParaRPr lang="en-US" dirty="0"/>
          </a:p>
        </p:txBody>
      </p:sp>
      <p:graphicFrame>
        <p:nvGraphicFramePr>
          <p:cNvPr id="8" name="Group 2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0526553"/>
              </p:ext>
            </p:extLst>
          </p:nvPr>
        </p:nvGraphicFramePr>
        <p:xfrm>
          <a:off x="3931920" y="1938077"/>
          <a:ext cx="4824728" cy="3996914"/>
        </p:xfrm>
        <a:graphic>
          <a:graphicData uri="http://schemas.openxmlformats.org/drawingml/2006/table">
            <a:tbl>
              <a:tblPr/>
              <a:tblGrid>
                <a:gridCol w="10452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057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841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8841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8841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8648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42701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Input</a:t>
                      </a:r>
                      <a:endParaRPr kumimoji="0" lang="zh-CN" alt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charset="-122"/>
                      </a:endParaRPr>
                    </a:p>
                  </a:txBody>
                  <a:tcPr marL="90000" marR="90000" marT="46800" marB="4680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Output</a:t>
                      </a:r>
                      <a:endParaRPr kumimoji="0" lang="zh-CN" alt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charset="-122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8139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Enable</a:t>
                      </a:r>
                      <a:endParaRPr kumimoji="0" lang="zh-CN" alt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charset="-122"/>
                      </a:endParaRPr>
                    </a:p>
                  </a:txBody>
                  <a:tcPr marL="90000" marR="90000" marT="46800" marB="4680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Select</a:t>
                      </a:r>
                      <a:endParaRPr kumimoji="0" lang="zh-CN" alt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charset="-122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kumimoji="0" lang="zh-CN" alt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charset="-122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kumimoji="0" lang="zh-CN" alt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charset="-122"/>
                      </a:endParaRPr>
                    </a:p>
                  </a:txBody>
                  <a:tcPr marL="90000" marR="90000" marT="46800" marB="46800" anchor="ctr" anchorCtr="1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kumimoji="0" lang="zh-CN" alt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charset="-122"/>
                      </a:endParaRPr>
                    </a:p>
                  </a:txBody>
                  <a:tcPr marL="90000" marR="90000" marT="46800" marB="46800" anchor="ctr" anchorCtr="1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kumimoji="0" lang="zh-CN" alt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charset="-122"/>
                      </a:endParaRPr>
                    </a:p>
                  </a:txBody>
                  <a:tcPr marL="90000" marR="90000" marT="46800" marB="46800" anchor="ctr" anchorCtr="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270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G’</a:t>
                      </a:r>
                    </a:p>
                  </a:txBody>
                  <a:tcPr marL="90000" marR="90000" marT="46800" marB="4680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B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A</a:t>
                      </a:r>
                    </a:p>
                  </a:txBody>
                  <a:tcPr marL="90000" marR="90000" marT="46800" marB="46800" anchor="ctr" anchorCtr="1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Y0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Y1</a:t>
                      </a:r>
                    </a:p>
                  </a:txBody>
                  <a:tcPr marL="90000" marR="90000" marT="46800" marB="46800"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Y2</a:t>
                      </a:r>
                    </a:p>
                  </a:txBody>
                  <a:tcPr marL="90000" marR="90000" marT="46800" marB="46800"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Y3</a:t>
                      </a:r>
                    </a:p>
                  </a:txBody>
                  <a:tcPr marL="90000" marR="90000" marT="46800" marB="46800" anchor="ctr" anchorCtr="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270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H</a:t>
                      </a:r>
                    </a:p>
                  </a:txBody>
                  <a:tcPr marL="90000" marR="90000" marT="46800" marB="4680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X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X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H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H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H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H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270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L</a:t>
                      </a:r>
                    </a:p>
                  </a:txBody>
                  <a:tcPr marL="90000" marR="90000" marT="46800" marB="4680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L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L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L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H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H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H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270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L</a:t>
                      </a:r>
                    </a:p>
                  </a:txBody>
                  <a:tcPr marL="90000" marR="90000" marT="46800" marB="4680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L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H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H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L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H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H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4270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L</a:t>
                      </a:r>
                    </a:p>
                  </a:txBody>
                  <a:tcPr marL="90000" marR="90000" marT="46800" marB="4680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H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L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H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H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L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H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4270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L</a:t>
                      </a:r>
                    </a:p>
                  </a:txBody>
                  <a:tcPr marL="90000" marR="90000" marT="46800" marB="4680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H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H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H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H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H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L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9" name="Text Box 10"/>
          <p:cNvSpPr txBox="1">
            <a:spLocks noChangeArrowheads="1"/>
          </p:cNvSpPr>
          <p:nvPr/>
        </p:nvSpPr>
        <p:spPr bwMode="auto">
          <a:xfrm>
            <a:off x="910908" y="2597706"/>
            <a:ext cx="3356292" cy="2677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 dirty="0">
                <a:latin typeface="Comic Sans MS" pitchFamily="66" charset="0"/>
                <a:ea typeface="宋体" charset="-122"/>
              </a:rPr>
              <a:t>Y</a:t>
            </a:r>
            <a:r>
              <a:rPr lang="en-US" altLang="zh-CN" sz="2400" baseline="-25000" dirty="0">
                <a:latin typeface="Comic Sans MS" pitchFamily="66" charset="0"/>
                <a:ea typeface="宋体" charset="-122"/>
              </a:rPr>
              <a:t>0</a:t>
            </a:r>
            <a:r>
              <a:rPr lang="en-US" altLang="zh-CN" sz="2400" dirty="0">
                <a:latin typeface="Comic Sans MS" pitchFamily="66" charset="0"/>
                <a:ea typeface="宋体" charset="-122"/>
              </a:rPr>
              <a:t>=(G’B’A’)’=G+B+A</a:t>
            </a:r>
          </a:p>
          <a:p>
            <a:pPr>
              <a:spcBef>
                <a:spcPct val="50000"/>
              </a:spcBef>
            </a:pPr>
            <a:r>
              <a:rPr lang="en-US" altLang="zh-CN" sz="2400" dirty="0">
                <a:latin typeface="Comic Sans MS" pitchFamily="66" charset="0"/>
                <a:ea typeface="宋体" charset="-122"/>
              </a:rPr>
              <a:t>Y</a:t>
            </a:r>
            <a:r>
              <a:rPr lang="en-US" altLang="zh-CN" sz="2400" baseline="-25000" dirty="0">
                <a:latin typeface="Comic Sans MS" pitchFamily="66" charset="0"/>
                <a:ea typeface="宋体" charset="-122"/>
              </a:rPr>
              <a:t>1</a:t>
            </a:r>
            <a:r>
              <a:rPr lang="en-US" altLang="zh-CN" sz="2400" dirty="0">
                <a:latin typeface="Comic Sans MS" pitchFamily="66" charset="0"/>
                <a:ea typeface="宋体" charset="-122"/>
              </a:rPr>
              <a:t>=(G’B’A)’=G+B+A’</a:t>
            </a:r>
          </a:p>
          <a:p>
            <a:pPr>
              <a:spcBef>
                <a:spcPct val="50000"/>
              </a:spcBef>
            </a:pPr>
            <a:r>
              <a:rPr lang="en-US" altLang="zh-CN" sz="2400" dirty="0">
                <a:latin typeface="Comic Sans MS" pitchFamily="66" charset="0"/>
                <a:ea typeface="宋体" charset="-122"/>
              </a:rPr>
              <a:t>Y</a:t>
            </a:r>
            <a:r>
              <a:rPr lang="en-US" altLang="zh-CN" sz="2400" baseline="-25000" dirty="0">
                <a:latin typeface="Comic Sans MS" pitchFamily="66" charset="0"/>
                <a:ea typeface="宋体" charset="-122"/>
              </a:rPr>
              <a:t>2</a:t>
            </a:r>
            <a:r>
              <a:rPr lang="en-US" altLang="zh-CN" sz="2400" dirty="0">
                <a:latin typeface="Comic Sans MS" pitchFamily="66" charset="0"/>
                <a:ea typeface="宋体" charset="-122"/>
              </a:rPr>
              <a:t>=(G’BA’)’=G+B’+A</a:t>
            </a:r>
          </a:p>
          <a:p>
            <a:pPr>
              <a:spcBef>
                <a:spcPct val="50000"/>
              </a:spcBef>
            </a:pPr>
            <a:r>
              <a:rPr lang="en-US" altLang="zh-CN" sz="2400" dirty="0">
                <a:latin typeface="Comic Sans MS" pitchFamily="66" charset="0"/>
                <a:ea typeface="宋体" charset="-122"/>
              </a:rPr>
              <a:t>Y</a:t>
            </a:r>
            <a:r>
              <a:rPr lang="en-US" altLang="zh-CN" sz="2400" baseline="-25000" dirty="0">
                <a:latin typeface="Comic Sans MS" pitchFamily="66" charset="0"/>
                <a:ea typeface="宋体" charset="-122"/>
              </a:rPr>
              <a:t>3</a:t>
            </a:r>
            <a:r>
              <a:rPr lang="en-US" altLang="zh-CN" sz="2400" dirty="0">
                <a:latin typeface="Comic Sans MS" pitchFamily="66" charset="0"/>
                <a:ea typeface="宋体" charset="-122"/>
              </a:rPr>
              <a:t>=(G’BA)’=G+B’+A’</a:t>
            </a:r>
          </a:p>
          <a:p>
            <a:pPr>
              <a:spcBef>
                <a:spcPct val="50000"/>
              </a:spcBef>
            </a:pPr>
            <a:endParaRPr lang="en-US" altLang="zh-CN" sz="2400" dirty="0">
              <a:latin typeface="Comic Sans MS" pitchFamily="66" charset="0"/>
              <a:ea typeface="宋体" charset="-122"/>
            </a:endParaRPr>
          </a:p>
        </p:txBody>
      </p:sp>
      <p:pic>
        <p:nvPicPr>
          <p:cNvPr id="10" name="Picture 22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132888" y="2347595"/>
            <a:ext cx="2476500" cy="2592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629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3-to-8 Decoder (74xx138)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altLang="zh-CN" dirty="0"/>
              <a:t>Three inputs, A</a:t>
            </a:r>
            <a:r>
              <a:rPr lang="en-US" altLang="zh-CN" baseline="-25000" dirty="0"/>
              <a:t>0</a:t>
            </a:r>
            <a:r>
              <a:rPr lang="en-US" altLang="zh-CN" dirty="0"/>
              <a:t>, A</a:t>
            </a:r>
            <a:r>
              <a:rPr lang="en-US" altLang="zh-CN" baseline="-25000" dirty="0"/>
              <a:t>1</a:t>
            </a:r>
            <a:r>
              <a:rPr lang="en-US" altLang="zh-CN" dirty="0"/>
              <a:t>, A</a:t>
            </a:r>
            <a:r>
              <a:rPr lang="en-US" altLang="zh-CN" baseline="-25000" dirty="0"/>
              <a:t>2</a:t>
            </a:r>
            <a:r>
              <a:rPr lang="en-US" altLang="zh-CN" dirty="0"/>
              <a:t>, are decoded into eight outputs, Y</a:t>
            </a:r>
            <a:r>
              <a:rPr lang="en-US" altLang="zh-CN" baseline="-25000" dirty="0"/>
              <a:t>0</a:t>
            </a:r>
            <a:r>
              <a:rPr lang="en-US" altLang="zh-CN" dirty="0"/>
              <a:t> through Y</a:t>
            </a:r>
            <a:r>
              <a:rPr lang="en-US" altLang="zh-CN" baseline="-25000" dirty="0"/>
              <a:t>7</a:t>
            </a:r>
          </a:p>
          <a:p>
            <a:r>
              <a:rPr lang="en-US" altLang="zh-CN" dirty="0"/>
              <a:t>Each output Y</a:t>
            </a:r>
            <a:r>
              <a:rPr lang="en-US" altLang="zh-CN" baseline="-25000" dirty="0"/>
              <a:t>i</a:t>
            </a:r>
            <a:r>
              <a:rPr lang="en-US" altLang="zh-CN" dirty="0"/>
              <a:t> represents one of the </a:t>
            </a:r>
            <a:r>
              <a:rPr lang="en-US" altLang="zh-CN" dirty="0" err="1"/>
              <a:t>minterms</a:t>
            </a:r>
            <a:r>
              <a:rPr lang="en-US" altLang="zh-CN" dirty="0"/>
              <a:t> of the 3 input variables.</a:t>
            </a:r>
          </a:p>
          <a:p>
            <a:r>
              <a:rPr lang="en-US" altLang="zh-CN" dirty="0" smtClean="0"/>
              <a:t>Shorthand</a:t>
            </a:r>
            <a:r>
              <a:rPr lang="en-US" altLang="zh-CN" dirty="0"/>
              <a:t>: Y</a:t>
            </a:r>
            <a:r>
              <a:rPr lang="en-US" altLang="zh-CN" baseline="-25000" dirty="0"/>
              <a:t>i</a:t>
            </a:r>
            <a:r>
              <a:rPr lang="en-US" altLang="zh-CN" dirty="0"/>
              <a:t> = m</a:t>
            </a:r>
            <a:r>
              <a:rPr lang="en-US" altLang="zh-CN" baseline="-25000" dirty="0"/>
              <a:t>i</a:t>
            </a:r>
          </a:p>
          <a:p>
            <a:r>
              <a:rPr lang="en-US" altLang="zh-CN" dirty="0"/>
              <a:t>The output variables are </a:t>
            </a:r>
            <a:r>
              <a:rPr lang="en-US" altLang="zh-CN" b="1" u="sng" dirty="0"/>
              <a:t>mutually exclusive</a:t>
            </a:r>
            <a:r>
              <a:rPr lang="en-US" altLang="zh-CN" dirty="0"/>
              <a:t>; exactly one output has the value 1 at any time, and the other seven are 0</a:t>
            </a:r>
            <a:r>
              <a:rPr lang="en-US" altLang="zh-CN" dirty="0" smtClean="0"/>
              <a:t>.</a:t>
            </a:r>
          </a:p>
          <a:p>
            <a:pPr lvl="1"/>
            <a:r>
              <a:rPr lang="en-US" altLang="zh-CN" dirty="0"/>
              <a:t>Y</a:t>
            </a:r>
            <a:r>
              <a:rPr lang="en-US" altLang="zh-CN" baseline="-25000" dirty="0"/>
              <a:t>i</a:t>
            </a:r>
            <a:r>
              <a:rPr lang="en-US" altLang="zh-CN" dirty="0"/>
              <a:t> = 1 when the binary number A</a:t>
            </a:r>
            <a:r>
              <a:rPr lang="en-US" altLang="zh-CN" baseline="-25000" dirty="0"/>
              <a:t>2</a:t>
            </a:r>
            <a:r>
              <a:rPr lang="en-US" altLang="zh-CN" dirty="0"/>
              <a:t>A</a:t>
            </a:r>
            <a:r>
              <a:rPr lang="en-US" altLang="zh-CN" baseline="-25000" dirty="0"/>
              <a:t>1</a:t>
            </a:r>
            <a:r>
              <a:rPr lang="en-US" altLang="zh-CN" dirty="0"/>
              <a:t>A</a:t>
            </a:r>
            <a:r>
              <a:rPr lang="en-US" altLang="zh-CN" baseline="-25000" dirty="0"/>
              <a:t>0</a:t>
            </a:r>
            <a:r>
              <a:rPr lang="en-US" altLang="zh-CN" dirty="0"/>
              <a:t> = </a:t>
            </a:r>
            <a:r>
              <a:rPr lang="en-US" altLang="zh-CN" dirty="0" smtClean="0"/>
              <a:t>i</a:t>
            </a:r>
            <a:endParaRPr lang="en-US" altLang="zh-CN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219A8-A8C5-4DB2-9CDE-46DB047CC4D6}" type="datetime1">
              <a:rPr lang="en-US" altLang="zh-CN" smtClean="0"/>
              <a:t>10/26/2021</a:t>
            </a:fld>
            <a:endParaRPr 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计算机学院</a:t>
            </a:r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6936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3-to-8 Decoder (74xx138)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219A8-A8C5-4DB2-9CDE-46DB047CC4D6}" type="datetime1">
              <a:rPr lang="en-US" altLang="zh-CN" smtClean="0"/>
              <a:t>10/26/2021</a:t>
            </a:fld>
            <a:endParaRPr 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计算机学院</a:t>
            </a:r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38</a:t>
            </a:fld>
            <a:endParaRPr lang="en-US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68239" y="1634168"/>
            <a:ext cx="6330315" cy="50797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2384108" y="1836591"/>
            <a:ext cx="2447925" cy="4339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 dirty="0">
                <a:latin typeface="Arial" charset="0"/>
                <a:ea typeface="宋体" charset="-122"/>
              </a:rPr>
              <a:t>Y</a:t>
            </a:r>
            <a:r>
              <a:rPr lang="en-US" altLang="zh-CN" sz="2400" baseline="-25000" dirty="0">
                <a:latin typeface="Arial" charset="0"/>
                <a:ea typeface="宋体" charset="-122"/>
              </a:rPr>
              <a:t>0</a:t>
            </a:r>
            <a:r>
              <a:rPr lang="en-US" altLang="zh-CN" sz="2400" dirty="0">
                <a:latin typeface="Arial" charset="0"/>
                <a:ea typeface="宋体" charset="-122"/>
              </a:rPr>
              <a:t>’=(C’B’A’)’=m</a:t>
            </a:r>
            <a:r>
              <a:rPr lang="en-US" altLang="zh-CN" sz="2400" baseline="-25000" dirty="0">
                <a:latin typeface="Arial" charset="0"/>
                <a:ea typeface="宋体" charset="-122"/>
              </a:rPr>
              <a:t>0</a:t>
            </a:r>
            <a:r>
              <a:rPr lang="en-US" altLang="zh-CN" sz="2400" dirty="0">
                <a:latin typeface="Arial" charset="0"/>
                <a:ea typeface="宋体" charset="-122"/>
              </a:rPr>
              <a:t>’</a:t>
            </a:r>
          </a:p>
          <a:p>
            <a:pPr>
              <a:spcBef>
                <a:spcPct val="50000"/>
              </a:spcBef>
            </a:pPr>
            <a:r>
              <a:rPr lang="en-US" altLang="zh-CN" sz="2400" dirty="0">
                <a:latin typeface="Arial" charset="0"/>
                <a:ea typeface="宋体" charset="-122"/>
              </a:rPr>
              <a:t>Y</a:t>
            </a:r>
            <a:r>
              <a:rPr lang="en-US" altLang="zh-CN" sz="2400" baseline="-25000" dirty="0">
                <a:latin typeface="Arial" charset="0"/>
                <a:ea typeface="宋体" charset="-122"/>
              </a:rPr>
              <a:t>1</a:t>
            </a:r>
            <a:r>
              <a:rPr lang="en-US" altLang="zh-CN" sz="2400" dirty="0">
                <a:latin typeface="Arial" charset="0"/>
                <a:ea typeface="宋体" charset="-122"/>
              </a:rPr>
              <a:t>’=(C’B’A)’=m</a:t>
            </a:r>
            <a:r>
              <a:rPr lang="en-US" altLang="zh-CN" sz="2400" baseline="-25000" dirty="0">
                <a:latin typeface="Arial" charset="0"/>
                <a:ea typeface="宋体" charset="-122"/>
              </a:rPr>
              <a:t>1</a:t>
            </a:r>
            <a:r>
              <a:rPr lang="en-US" altLang="zh-CN" sz="2400" dirty="0">
                <a:latin typeface="Arial" charset="0"/>
                <a:ea typeface="宋体" charset="-122"/>
              </a:rPr>
              <a:t>’</a:t>
            </a:r>
          </a:p>
          <a:p>
            <a:pPr>
              <a:spcBef>
                <a:spcPct val="50000"/>
              </a:spcBef>
            </a:pPr>
            <a:r>
              <a:rPr lang="en-US" altLang="zh-CN" sz="2400" dirty="0">
                <a:latin typeface="Arial" charset="0"/>
                <a:ea typeface="宋体" charset="-122"/>
              </a:rPr>
              <a:t>Y</a:t>
            </a:r>
            <a:r>
              <a:rPr lang="en-US" altLang="zh-CN" sz="2400" baseline="-25000" dirty="0">
                <a:latin typeface="Arial" charset="0"/>
                <a:ea typeface="宋体" charset="-122"/>
              </a:rPr>
              <a:t>2</a:t>
            </a:r>
            <a:r>
              <a:rPr lang="en-US" altLang="zh-CN" sz="2400" dirty="0">
                <a:latin typeface="Arial" charset="0"/>
                <a:ea typeface="宋体" charset="-122"/>
              </a:rPr>
              <a:t>’=(C’BA’)’=m</a:t>
            </a:r>
            <a:r>
              <a:rPr lang="en-US" altLang="zh-CN" sz="2400" baseline="-25000" dirty="0">
                <a:latin typeface="Arial" charset="0"/>
                <a:ea typeface="宋体" charset="-122"/>
              </a:rPr>
              <a:t>2</a:t>
            </a:r>
            <a:r>
              <a:rPr lang="en-US" altLang="zh-CN" sz="2400" dirty="0">
                <a:latin typeface="Arial" charset="0"/>
                <a:ea typeface="宋体" charset="-122"/>
              </a:rPr>
              <a:t>’</a:t>
            </a:r>
          </a:p>
          <a:p>
            <a:pPr>
              <a:spcBef>
                <a:spcPct val="50000"/>
              </a:spcBef>
            </a:pPr>
            <a:r>
              <a:rPr lang="en-US" altLang="zh-CN" sz="2400" dirty="0">
                <a:latin typeface="Arial" charset="0"/>
                <a:ea typeface="宋体" charset="-122"/>
              </a:rPr>
              <a:t>Y</a:t>
            </a:r>
            <a:r>
              <a:rPr lang="en-US" altLang="zh-CN" sz="2400" baseline="-25000" dirty="0">
                <a:latin typeface="Arial" charset="0"/>
                <a:ea typeface="宋体" charset="-122"/>
              </a:rPr>
              <a:t>3</a:t>
            </a:r>
            <a:r>
              <a:rPr lang="en-US" altLang="zh-CN" sz="2400" dirty="0">
                <a:latin typeface="Arial" charset="0"/>
                <a:ea typeface="宋体" charset="-122"/>
              </a:rPr>
              <a:t>’=(C’BA)’=m</a:t>
            </a:r>
            <a:r>
              <a:rPr lang="en-US" altLang="zh-CN" sz="2400" baseline="-25000" dirty="0">
                <a:latin typeface="Arial" charset="0"/>
                <a:ea typeface="宋体" charset="-122"/>
              </a:rPr>
              <a:t>3</a:t>
            </a:r>
            <a:r>
              <a:rPr lang="en-US" altLang="zh-CN" sz="2400" dirty="0">
                <a:latin typeface="Arial" charset="0"/>
                <a:ea typeface="宋体" charset="-122"/>
              </a:rPr>
              <a:t>’</a:t>
            </a:r>
          </a:p>
          <a:p>
            <a:pPr>
              <a:spcBef>
                <a:spcPct val="50000"/>
              </a:spcBef>
            </a:pPr>
            <a:r>
              <a:rPr lang="en-US" altLang="zh-CN" sz="2400" dirty="0">
                <a:latin typeface="Arial" charset="0"/>
                <a:ea typeface="宋体" charset="-122"/>
              </a:rPr>
              <a:t>Y</a:t>
            </a:r>
            <a:r>
              <a:rPr lang="en-US" altLang="zh-CN" sz="2400" baseline="-25000" dirty="0">
                <a:latin typeface="Arial" charset="0"/>
                <a:ea typeface="宋体" charset="-122"/>
              </a:rPr>
              <a:t>4</a:t>
            </a:r>
            <a:r>
              <a:rPr lang="en-US" altLang="zh-CN" sz="2400" dirty="0">
                <a:latin typeface="Arial" charset="0"/>
                <a:ea typeface="宋体" charset="-122"/>
              </a:rPr>
              <a:t>’=(CB’A’)’=m</a:t>
            </a:r>
            <a:r>
              <a:rPr lang="en-US" altLang="zh-CN" sz="2400" baseline="-25000" dirty="0">
                <a:latin typeface="Arial" charset="0"/>
                <a:ea typeface="宋体" charset="-122"/>
              </a:rPr>
              <a:t>4</a:t>
            </a:r>
            <a:r>
              <a:rPr lang="en-US" altLang="zh-CN" sz="2400" dirty="0">
                <a:latin typeface="Arial" charset="0"/>
                <a:ea typeface="宋体" charset="-122"/>
              </a:rPr>
              <a:t>’</a:t>
            </a:r>
          </a:p>
          <a:p>
            <a:pPr>
              <a:spcBef>
                <a:spcPct val="50000"/>
              </a:spcBef>
            </a:pPr>
            <a:r>
              <a:rPr lang="en-US" altLang="zh-CN" sz="2400" dirty="0">
                <a:latin typeface="Arial" charset="0"/>
                <a:ea typeface="宋体" charset="-122"/>
              </a:rPr>
              <a:t>Y</a:t>
            </a:r>
            <a:r>
              <a:rPr lang="en-US" altLang="zh-CN" sz="2400" baseline="-25000" dirty="0">
                <a:latin typeface="Arial" charset="0"/>
                <a:ea typeface="宋体" charset="-122"/>
              </a:rPr>
              <a:t>5</a:t>
            </a:r>
            <a:r>
              <a:rPr lang="en-US" altLang="zh-CN" sz="2400" dirty="0">
                <a:latin typeface="Arial" charset="0"/>
                <a:ea typeface="宋体" charset="-122"/>
              </a:rPr>
              <a:t>’=(CB’A)’=m</a:t>
            </a:r>
            <a:r>
              <a:rPr lang="en-US" altLang="zh-CN" sz="2400" baseline="-25000" dirty="0">
                <a:latin typeface="Arial" charset="0"/>
                <a:ea typeface="宋体" charset="-122"/>
              </a:rPr>
              <a:t>5</a:t>
            </a:r>
            <a:r>
              <a:rPr lang="en-US" altLang="zh-CN" sz="2400" dirty="0">
                <a:latin typeface="Arial" charset="0"/>
                <a:ea typeface="宋体" charset="-122"/>
              </a:rPr>
              <a:t>’</a:t>
            </a:r>
          </a:p>
          <a:p>
            <a:pPr>
              <a:spcBef>
                <a:spcPct val="50000"/>
              </a:spcBef>
            </a:pPr>
            <a:r>
              <a:rPr lang="en-US" altLang="zh-CN" sz="2400" dirty="0">
                <a:latin typeface="Arial" charset="0"/>
                <a:ea typeface="宋体" charset="-122"/>
              </a:rPr>
              <a:t>Y</a:t>
            </a:r>
            <a:r>
              <a:rPr lang="en-US" altLang="zh-CN" sz="2400" baseline="-25000" dirty="0">
                <a:latin typeface="Arial" charset="0"/>
                <a:ea typeface="宋体" charset="-122"/>
              </a:rPr>
              <a:t>6</a:t>
            </a:r>
            <a:r>
              <a:rPr lang="en-US" altLang="zh-CN" sz="2400" dirty="0">
                <a:latin typeface="Arial" charset="0"/>
                <a:ea typeface="宋体" charset="-122"/>
              </a:rPr>
              <a:t>’=(CBA’)’=m</a:t>
            </a:r>
            <a:r>
              <a:rPr lang="en-US" altLang="zh-CN" sz="2400" baseline="-25000" dirty="0">
                <a:latin typeface="Arial" charset="0"/>
                <a:ea typeface="宋体" charset="-122"/>
              </a:rPr>
              <a:t>6</a:t>
            </a:r>
            <a:r>
              <a:rPr lang="en-US" altLang="zh-CN" sz="2400" dirty="0">
                <a:latin typeface="Arial" charset="0"/>
                <a:ea typeface="宋体" charset="-122"/>
              </a:rPr>
              <a:t>’</a:t>
            </a:r>
          </a:p>
          <a:p>
            <a:pPr>
              <a:spcBef>
                <a:spcPct val="50000"/>
              </a:spcBef>
            </a:pPr>
            <a:r>
              <a:rPr lang="en-US" altLang="zh-CN" sz="2400" dirty="0">
                <a:latin typeface="Arial" charset="0"/>
                <a:ea typeface="宋体" charset="-122"/>
              </a:rPr>
              <a:t>Y</a:t>
            </a:r>
            <a:r>
              <a:rPr lang="en-US" altLang="zh-CN" sz="2400" baseline="-25000" dirty="0">
                <a:latin typeface="Arial" charset="0"/>
                <a:ea typeface="宋体" charset="-122"/>
              </a:rPr>
              <a:t>7</a:t>
            </a:r>
            <a:r>
              <a:rPr lang="en-US" altLang="zh-CN" sz="2400" dirty="0">
                <a:latin typeface="Arial" charset="0"/>
                <a:ea typeface="宋体" charset="-122"/>
              </a:rPr>
              <a:t>’=(CBA)’=m</a:t>
            </a:r>
            <a:r>
              <a:rPr lang="en-US" altLang="zh-CN" sz="2400" baseline="-25000" dirty="0">
                <a:latin typeface="Arial" charset="0"/>
                <a:ea typeface="宋体" charset="-122"/>
              </a:rPr>
              <a:t>7</a:t>
            </a:r>
            <a:r>
              <a:rPr lang="en-US" altLang="zh-CN" sz="2400" dirty="0" smtClean="0">
                <a:latin typeface="Arial" charset="0"/>
                <a:ea typeface="宋体" charset="-122"/>
              </a:rPr>
              <a:t>’</a:t>
            </a:r>
            <a:endParaRPr lang="en-US" altLang="zh-CN" sz="2400" dirty="0">
              <a:latin typeface="Arial" charset="0"/>
              <a:ea typeface="宋体" charset="-122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518160" y="2743200"/>
            <a:ext cx="1630680" cy="16916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/>
              <a:t>Ignore the enable inputs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94879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3-to-8 Decoder (74xx138)</a:t>
            </a:r>
            <a:endParaRPr lang="zh-CN" altLang="en-US" dirty="0"/>
          </a:p>
        </p:txBody>
      </p:sp>
      <p:sp>
        <p:nvSpPr>
          <p:cNvPr id="8" name="文本占位符 7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219A8-A8C5-4DB2-9CDE-46DB047CC4D6}" type="datetime1">
              <a:rPr lang="en-US" altLang="zh-CN" smtClean="0"/>
              <a:t>10/26/2021</a:t>
            </a:fld>
            <a:endParaRPr 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计算机学院</a:t>
            </a:r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39</a:t>
            </a:fld>
            <a:endParaRPr lang="en-US" dirty="0"/>
          </a:p>
        </p:txBody>
      </p:sp>
      <p:pic>
        <p:nvPicPr>
          <p:cNvPr id="7" name="Picture 5" descr="66"/>
          <p:cNvPicPr>
            <a:picLocks noChangeAspect="1" noChangeArrowheads="1"/>
          </p:cNvPicPr>
          <p:nvPr/>
        </p:nvPicPr>
        <p:blipFill>
          <a:blip r:embed="rId2">
            <a:lum contrast="36000"/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641503" y="1504633"/>
            <a:ext cx="7382857" cy="495809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1893" y="3212783"/>
            <a:ext cx="4438650" cy="2200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7430280" y="1021080"/>
            <a:ext cx="18053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/>
              <a:t>Truth table</a:t>
            </a:r>
            <a:endParaRPr lang="zh-CN" altLang="en-US" sz="2800" dirty="0"/>
          </a:p>
        </p:txBody>
      </p:sp>
      <p:sp>
        <p:nvSpPr>
          <p:cNvPr id="11" name="TextBox 10"/>
          <p:cNvSpPr txBox="1"/>
          <p:nvPr/>
        </p:nvSpPr>
        <p:spPr>
          <a:xfrm>
            <a:off x="1463040" y="2804159"/>
            <a:ext cx="25090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/>
              <a:t>IEEE logic </a:t>
            </a:r>
            <a:r>
              <a:rPr lang="en-US" altLang="zh-CN" sz="2400" dirty="0" err="1" smtClean="0"/>
              <a:t>symble</a:t>
            </a:r>
            <a:r>
              <a:rPr lang="en-US" altLang="zh-CN" sz="2400" dirty="0" smtClean="0"/>
              <a:t>.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94879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3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3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Half-Adder </a:t>
            </a:r>
            <a:endParaRPr lang="zh-CN" altLang="en-US" dirty="0"/>
          </a:p>
        </p:txBody>
      </p:sp>
      <p:sp>
        <p:nvSpPr>
          <p:cNvPr id="8" name="内容占位符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altLang="zh-CN" dirty="0"/>
              <a:t>∑ = AB’ + A’B = A⊕B</a:t>
            </a:r>
          </a:p>
          <a:p>
            <a:r>
              <a:rPr lang="de-DE" altLang="zh-CN" dirty="0" smtClean="0"/>
              <a:t>C</a:t>
            </a:r>
            <a:r>
              <a:rPr lang="de-DE" altLang="zh-CN" baseline="-25000" dirty="0" smtClean="0"/>
              <a:t>out</a:t>
            </a:r>
            <a:r>
              <a:rPr lang="de-DE" altLang="zh-CN" dirty="0" smtClean="0"/>
              <a:t>=AB</a:t>
            </a:r>
          </a:p>
          <a:p>
            <a:r>
              <a:rPr lang="en-US" altLang="zh-CN" dirty="0"/>
              <a:t>The logic symbol and equivalent circuit are:</a:t>
            </a:r>
          </a:p>
          <a:p>
            <a:endParaRPr lang="de-DE" altLang="zh-CN" dirty="0" smtClean="0"/>
          </a:p>
          <a:p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23553-20B2-47A8-A2D9-B2FBBD925E7F}" type="datetime1">
              <a:rPr lang="en-US" altLang="zh-CN" smtClean="0"/>
              <a:t>10/26/2021</a:t>
            </a:fld>
            <a:endParaRPr 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计算机学院</a:t>
            </a:r>
            <a:endParaRPr 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</a:t>
            </a:fld>
            <a:endParaRPr lang="en-US" dirty="0"/>
          </a:p>
        </p:txBody>
      </p:sp>
      <p:pic>
        <p:nvPicPr>
          <p:cNvPr id="2093" name="Picture 4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73681" y="4289382"/>
            <a:ext cx="2427020" cy="205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94" name="Picture 4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21682" y="4289382"/>
            <a:ext cx="3426577" cy="205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95725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Decoders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 smtClean="0"/>
              <a:t>E.g. A 4-to-16 </a:t>
            </a:r>
            <a:r>
              <a:rPr lang="en-US" altLang="zh-CN" dirty="0"/>
              <a:t>decoder shown here has 16 outputs – one for each combination of binary inputs</a:t>
            </a:r>
            <a:r>
              <a:rPr lang="en-US" altLang="zh-CN" dirty="0" smtClean="0"/>
              <a:t>.</a:t>
            </a:r>
          </a:p>
          <a:p>
            <a:r>
              <a:rPr lang="en-US" altLang="zh-CN" dirty="0"/>
              <a:t>For the input shown, what is the output?</a:t>
            </a:r>
          </a:p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219A8-A8C5-4DB2-9CDE-46DB047CC4D6}" type="datetime1">
              <a:rPr lang="en-US" altLang="zh-CN" smtClean="0"/>
              <a:t>10/26/2021</a:t>
            </a:fld>
            <a:endParaRPr 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计算机学院</a:t>
            </a:r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40</a:t>
            </a:fld>
            <a:endParaRPr lang="en-US" dirty="0"/>
          </a:p>
        </p:txBody>
      </p:sp>
      <p:graphicFrame>
        <p:nvGraphicFramePr>
          <p:cNvPr id="8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28188838"/>
              </p:ext>
            </p:extLst>
          </p:nvPr>
        </p:nvGraphicFramePr>
        <p:xfrm>
          <a:off x="5851792" y="1817124"/>
          <a:ext cx="5578208" cy="42331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63" name="CorelDRAW" r:id="rId3" imgW="2408872" imgH="1828000" progId="CorelDRAW.Graphic.12">
                  <p:embed/>
                </p:oleObj>
              </mc:Choice>
              <mc:Fallback>
                <p:oleObj name="CorelDRAW" r:id="rId3" imgW="2408872" imgH="1828000" progId="CorelDRAW.Graphic.1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51792" y="1817124"/>
                        <a:ext cx="5578208" cy="423315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22"/>
          <p:cNvSpPr>
            <a:spLocks noChangeArrowheads="1"/>
          </p:cNvSpPr>
          <p:nvPr/>
        </p:nvSpPr>
        <p:spPr bwMode="auto">
          <a:xfrm>
            <a:off x="9872345" y="2073274"/>
            <a:ext cx="338455" cy="370268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" name="Rectangle 24"/>
          <p:cNvSpPr>
            <a:spLocks noChangeArrowheads="1"/>
          </p:cNvSpPr>
          <p:nvPr/>
        </p:nvSpPr>
        <p:spPr bwMode="auto">
          <a:xfrm>
            <a:off x="7269480" y="3171506"/>
            <a:ext cx="228600" cy="13700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879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Decoders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/>
              <a:t>A specific  integrated circuit decoder is the 74HC154 (shown as a 4-to-16 decoder). It includes two active LOW chip select lines which must be at the active level to enable the outputs. These lines can be used to expand the decoder to larger inputs.</a:t>
            </a:r>
          </a:p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219A8-A8C5-4DB2-9CDE-46DB047CC4D6}" type="datetime1">
              <a:rPr lang="en-US" altLang="zh-CN" smtClean="0"/>
              <a:t>10/26/2021</a:t>
            </a:fld>
            <a:endParaRPr 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计算机学院</a:t>
            </a:r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41</a:t>
            </a:fld>
            <a:endParaRPr lang="en-US" dirty="0"/>
          </a:p>
        </p:txBody>
      </p:sp>
      <p:pic>
        <p:nvPicPr>
          <p:cNvPr id="20" name="Picture 3" descr="AAGIGWB0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83288" y="757236"/>
            <a:ext cx="5557837" cy="5343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0071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a typeface="宋体" charset="-122"/>
              </a:rPr>
              <a:t>Decoder Expansions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altLang="zh-CN" dirty="0"/>
              <a:t>Larger decoders can be constructed using a number of smaller ones</a:t>
            </a:r>
            <a:r>
              <a:rPr lang="en-US" altLang="zh-CN" dirty="0" smtClean="0"/>
              <a:t>.</a:t>
            </a:r>
          </a:p>
          <a:p>
            <a:r>
              <a:rPr lang="en-US" altLang="zh-CN" dirty="0" smtClean="0"/>
              <a:t>HIERARCHICAL design</a:t>
            </a:r>
            <a:r>
              <a:rPr lang="zh-CN" altLang="en-US" dirty="0" smtClean="0"/>
              <a:t>（层次设计</a:t>
            </a:r>
            <a:r>
              <a:rPr lang="en-US" altLang="zh-CN" dirty="0" smtClean="0"/>
              <a:t>)</a:t>
            </a:r>
          </a:p>
          <a:p>
            <a:r>
              <a:rPr lang="en-US" altLang="zh-CN" dirty="0" smtClean="0"/>
              <a:t>Example:</a:t>
            </a:r>
          </a:p>
          <a:p>
            <a:pPr lvl="1"/>
            <a:r>
              <a:rPr lang="en-US" altLang="zh-CN" dirty="0" smtClean="0"/>
              <a:t>A 4-to-16 decoder can </a:t>
            </a:r>
            <a:r>
              <a:rPr lang="en-US" altLang="zh-CN" dirty="0"/>
              <a:t>be designed </a:t>
            </a:r>
            <a:r>
              <a:rPr lang="en-US" altLang="zh-CN" dirty="0" smtClean="0"/>
              <a:t>using two 3-to-8 decoders.</a:t>
            </a:r>
          </a:p>
          <a:p>
            <a:pPr lvl="1"/>
            <a:r>
              <a:rPr lang="en-US" altLang="zh-CN" dirty="0" smtClean="0"/>
              <a:t>A </a:t>
            </a:r>
            <a:r>
              <a:rPr lang="en-US" altLang="zh-CN" dirty="0"/>
              <a:t>6-to-64 decoder can be designed using four 4-to-16 and one 2-to-4 decoders. How? (Hint: Use the 2-to-4 decoder to generate the enable signals to the four 4-to-16 decoders</a:t>
            </a:r>
            <a:r>
              <a:rPr lang="en-US" altLang="zh-CN" dirty="0" smtClean="0"/>
              <a:t>).</a:t>
            </a:r>
            <a:endParaRPr lang="en-US" altLang="zh-CN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219A8-A8C5-4DB2-9CDE-46DB047CC4D6}" type="datetime1">
              <a:rPr lang="en-US" altLang="zh-CN" smtClean="0"/>
              <a:t>10/26/2021</a:t>
            </a:fld>
            <a:endParaRPr 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计算机学院</a:t>
            </a:r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0071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Decoders </a:t>
            </a:r>
            <a:r>
              <a:rPr lang="en-US" altLang="zh-CN" dirty="0">
                <a:ea typeface="宋体" charset="-122"/>
              </a:rPr>
              <a:t>Expansions</a:t>
            </a:r>
            <a:endParaRPr lang="zh-CN" altLang="en-US" dirty="0"/>
          </a:p>
        </p:txBody>
      </p:sp>
      <p:sp>
        <p:nvSpPr>
          <p:cNvPr id="8" name="文本占位符 7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/>
              <a:t>A 5-bit decoder using 74HC154s</a:t>
            </a:r>
          </a:p>
          <a:p>
            <a:endParaRPr lang="zh-CN" altLang="en-US" sz="2400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219A8-A8C5-4DB2-9CDE-46DB047CC4D6}" type="datetime1">
              <a:rPr lang="en-US" altLang="zh-CN" smtClean="0"/>
              <a:t>10/26/2021</a:t>
            </a:fld>
            <a:endParaRPr 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计算机学院</a:t>
            </a:r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43</a:t>
            </a:fld>
            <a:endParaRPr lang="en-US" dirty="0"/>
          </a:p>
        </p:txBody>
      </p:sp>
      <p:pic>
        <p:nvPicPr>
          <p:cNvPr id="10" name="Picture 3" descr="AAGIGWC0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82440" y="1051560"/>
            <a:ext cx="6746946" cy="5318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椭圆 8"/>
          <p:cNvSpPr/>
          <p:nvPr/>
        </p:nvSpPr>
        <p:spPr>
          <a:xfrm>
            <a:off x="3825240" y="5501640"/>
            <a:ext cx="914400" cy="320040"/>
          </a:xfrm>
          <a:prstGeom prst="ellipse">
            <a:avLst/>
          </a:prstGeom>
          <a:noFill/>
          <a:ln w="3492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7627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Decoders </a:t>
            </a:r>
            <a:r>
              <a:rPr lang="en-US" altLang="zh-CN" dirty="0">
                <a:ea typeface="宋体" charset="-122"/>
              </a:rPr>
              <a:t>Expansions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文本占位符 7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/>
              <a:t>Two 74XX138 decoders forming a single 4-to-16 </a:t>
            </a:r>
            <a:r>
              <a:rPr lang="en-US" altLang="zh-CN" sz="2400" dirty="0" smtClean="0"/>
              <a:t>decoder</a:t>
            </a:r>
            <a:endParaRPr lang="en-US" altLang="zh-CN" sz="2400" dirty="0"/>
          </a:p>
          <a:p>
            <a:endParaRPr lang="zh-CN" altLang="en-US" sz="2400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219A8-A8C5-4DB2-9CDE-46DB047CC4D6}" type="datetime1">
              <a:rPr lang="en-US" altLang="zh-CN" smtClean="0"/>
              <a:t>10/26/2021</a:t>
            </a:fld>
            <a:endParaRPr 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计算机学院</a:t>
            </a:r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44</a:t>
            </a:fld>
            <a:endParaRPr lang="en-US" dirty="0"/>
          </a:p>
        </p:txBody>
      </p:sp>
      <p:pic>
        <p:nvPicPr>
          <p:cNvPr id="6" name="Picture 5" descr="222"/>
          <p:cNvPicPr>
            <a:picLocks noChangeAspect="1" noChangeArrowheads="1"/>
          </p:cNvPicPr>
          <p:nvPr/>
        </p:nvPicPr>
        <p:blipFill>
          <a:blip r:embed="rId3">
            <a:lum contrast="42000"/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709160" y="381000"/>
            <a:ext cx="6019800" cy="6306284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9" name="椭圆 8"/>
          <p:cNvSpPr/>
          <p:nvPr/>
        </p:nvSpPr>
        <p:spPr>
          <a:xfrm>
            <a:off x="5654040" y="2514600"/>
            <a:ext cx="914400" cy="320040"/>
          </a:xfrm>
          <a:prstGeom prst="ellipse">
            <a:avLst/>
          </a:prstGeom>
          <a:noFill/>
          <a:ln w="3492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0071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Decoders </a:t>
            </a:r>
            <a:r>
              <a:rPr lang="en-US" altLang="zh-CN" dirty="0">
                <a:ea typeface="宋体" charset="-122"/>
              </a:rPr>
              <a:t>Expansions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文本占位符 7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/>
              <a:t>A 5-to-32 decoder using one 2-to-4 and four 3-to-8 decoder ICs</a:t>
            </a:r>
            <a:endParaRPr lang="zh-CN" altLang="en-US" sz="2400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219A8-A8C5-4DB2-9CDE-46DB047CC4D6}" type="datetime1">
              <a:rPr lang="en-US" altLang="zh-CN" smtClean="0"/>
              <a:t>10/26/2021</a:t>
            </a:fld>
            <a:endParaRPr 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计算机学院</a:t>
            </a:r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45</a:t>
            </a:fld>
            <a:endParaRPr lang="en-US" dirty="0"/>
          </a:p>
        </p:txBody>
      </p:sp>
      <p:pic>
        <p:nvPicPr>
          <p:cNvPr id="6" name="Picture 8" descr="4444"/>
          <p:cNvPicPr>
            <a:picLocks noChangeAspect="1" noChangeArrowheads="1"/>
          </p:cNvPicPr>
          <p:nvPr/>
        </p:nvPicPr>
        <p:blipFill>
          <a:blip r:embed="rId2">
            <a:lum contrast="12000"/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013960" y="259080"/>
            <a:ext cx="5882640" cy="6315986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9" name="圆角矩形 8"/>
          <p:cNvSpPr/>
          <p:nvPr/>
        </p:nvSpPr>
        <p:spPr>
          <a:xfrm>
            <a:off x="2849880" y="4709160"/>
            <a:ext cx="3550920" cy="17068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/>
              <a:t>A 6-to-64 decoder can be designed using four 4-to-16 and one 2-to-4 decoders. How? 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440071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Implementing Boolean functions using decoders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r>
              <a:rPr lang="en-US" altLang="zh-CN" sz="2800" dirty="0"/>
              <a:t>E.g. use 74XX138</a:t>
            </a:r>
            <a:r>
              <a:rPr lang="en-US" altLang="zh-CN" sz="2800" dirty="0" smtClean="0"/>
              <a:t>, 3-to-8 </a:t>
            </a:r>
            <a:r>
              <a:rPr lang="en-US" altLang="zh-CN" sz="2800" dirty="0"/>
              <a:t>decoder to implement </a:t>
            </a:r>
            <a:r>
              <a:rPr lang="en-US" altLang="zh-CN" sz="2800" dirty="0" err="1"/>
              <a:t>boolean</a:t>
            </a:r>
            <a:r>
              <a:rPr lang="en-US" altLang="zh-CN" sz="2800" dirty="0"/>
              <a:t> </a:t>
            </a:r>
            <a:r>
              <a:rPr lang="en-US" altLang="zh-CN" sz="2800" dirty="0" smtClean="0"/>
              <a:t>functions</a:t>
            </a:r>
          </a:p>
          <a:p>
            <a:pPr lvl="1"/>
            <a:r>
              <a:rPr lang="es-ES" altLang="zh-CN" sz="2400" dirty="0"/>
              <a:t>Y</a:t>
            </a:r>
            <a:r>
              <a:rPr lang="es-ES" altLang="zh-CN" sz="2400" baseline="-25000" dirty="0"/>
              <a:t>1</a:t>
            </a:r>
            <a:r>
              <a:rPr lang="es-ES" altLang="zh-CN" sz="2400" dirty="0"/>
              <a:t> = A’B’+AC+A’C’</a:t>
            </a:r>
          </a:p>
          <a:p>
            <a:pPr lvl="1"/>
            <a:r>
              <a:rPr lang="es-ES" altLang="zh-CN" sz="2400" dirty="0"/>
              <a:t>Y</a:t>
            </a:r>
            <a:r>
              <a:rPr lang="es-ES" altLang="zh-CN" sz="2400" baseline="-25000" dirty="0"/>
              <a:t>2</a:t>
            </a:r>
            <a:r>
              <a:rPr lang="es-ES" altLang="zh-CN" sz="2400" dirty="0"/>
              <a:t> = A’C+AC’</a:t>
            </a:r>
          </a:p>
          <a:p>
            <a:pPr lvl="1"/>
            <a:r>
              <a:rPr lang="es-ES" altLang="zh-CN" sz="2400" dirty="0"/>
              <a:t>Y</a:t>
            </a:r>
            <a:r>
              <a:rPr lang="es-ES" altLang="zh-CN" sz="2400" baseline="-25000" dirty="0"/>
              <a:t>3</a:t>
            </a:r>
            <a:r>
              <a:rPr lang="es-ES" altLang="zh-CN" sz="2400" dirty="0"/>
              <a:t> = B’C+BC’</a:t>
            </a:r>
          </a:p>
          <a:p>
            <a:pPr lvl="1"/>
            <a:endParaRPr lang="en-US" altLang="zh-CN" sz="2400" dirty="0" smtClean="0"/>
          </a:p>
          <a:p>
            <a:endParaRPr lang="zh-CN" altLang="en-US" sz="2800" dirty="0"/>
          </a:p>
        </p:txBody>
      </p:sp>
      <p:sp>
        <p:nvSpPr>
          <p:cNvPr id="7" name="内容占位符 6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5090160" cy="3541714"/>
          </a:xfrm>
        </p:spPr>
        <p:txBody>
          <a:bodyPr>
            <a:normAutofit fontScale="92500"/>
          </a:bodyPr>
          <a:lstStyle/>
          <a:p>
            <a:r>
              <a:rPr lang="en-US" altLang="zh-CN" dirty="0" smtClean="0"/>
              <a:t>Solution:</a:t>
            </a:r>
          </a:p>
          <a:p>
            <a:r>
              <a:rPr lang="es-ES" altLang="zh-CN" dirty="0"/>
              <a:t>Y</a:t>
            </a:r>
            <a:r>
              <a:rPr lang="es-ES" altLang="zh-CN" baseline="-25000" dirty="0"/>
              <a:t>1 </a:t>
            </a:r>
            <a:r>
              <a:rPr lang="es-ES" altLang="zh-CN" dirty="0"/>
              <a:t>= A’B’+AC+A’C’= </a:t>
            </a:r>
            <a:r>
              <a:rPr lang="es-ES" altLang="zh-CN" dirty="0" smtClean="0"/>
              <a:t>m</a:t>
            </a:r>
            <a:r>
              <a:rPr lang="es-ES" altLang="zh-CN" baseline="-25000" dirty="0" smtClean="0"/>
              <a:t>0</a:t>
            </a:r>
            <a:r>
              <a:rPr lang="es-ES" altLang="zh-CN" dirty="0" smtClean="0"/>
              <a:t>+m</a:t>
            </a:r>
            <a:r>
              <a:rPr lang="es-ES" altLang="zh-CN" baseline="-25000" dirty="0" smtClean="0"/>
              <a:t>1</a:t>
            </a:r>
            <a:r>
              <a:rPr lang="es-ES" altLang="zh-CN" dirty="0" smtClean="0"/>
              <a:t>+m</a:t>
            </a:r>
            <a:r>
              <a:rPr lang="es-ES" altLang="zh-CN" baseline="-25000" dirty="0" smtClean="0"/>
              <a:t>2</a:t>
            </a:r>
            <a:r>
              <a:rPr lang="es-ES" altLang="zh-CN" dirty="0" smtClean="0"/>
              <a:t>+m</a:t>
            </a:r>
            <a:r>
              <a:rPr lang="es-ES" altLang="zh-CN" baseline="-25000" dirty="0" smtClean="0"/>
              <a:t>5</a:t>
            </a:r>
            <a:r>
              <a:rPr lang="es-ES" altLang="zh-CN" dirty="0" smtClean="0"/>
              <a:t>+m</a:t>
            </a:r>
            <a:r>
              <a:rPr lang="es-ES" altLang="zh-CN" baseline="-25000" dirty="0" smtClean="0"/>
              <a:t>7</a:t>
            </a:r>
            <a:r>
              <a:rPr lang="es-ES" altLang="zh-CN" dirty="0"/>
              <a:t/>
            </a:r>
            <a:br>
              <a:rPr lang="es-ES" altLang="zh-CN" dirty="0"/>
            </a:br>
            <a:r>
              <a:rPr lang="es-ES" altLang="zh-CN" dirty="0" smtClean="0"/>
              <a:t>     = </a:t>
            </a:r>
            <a:r>
              <a:rPr lang="es-ES" altLang="zh-CN" dirty="0"/>
              <a:t>(m</a:t>
            </a:r>
            <a:r>
              <a:rPr lang="es-ES" altLang="zh-CN" baseline="-25000" dirty="0"/>
              <a:t>0</a:t>
            </a:r>
            <a:r>
              <a:rPr lang="es-ES" altLang="zh-CN" dirty="0"/>
              <a:t>’m</a:t>
            </a:r>
            <a:r>
              <a:rPr lang="es-ES" altLang="zh-CN" baseline="-25000" dirty="0"/>
              <a:t>1</a:t>
            </a:r>
            <a:r>
              <a:rPr lang="es-ES" altLang="zh-CN" dirty="0"/>
              <a:t>’m</a:t>
            </a:r>
            <a:r>
              <a:rPr lang="es-ES" altLang="zh-CN" baseline="-25000" dirty="0"/>
              <a:t>2</a:t>
            </a:r>
            <a:r>
              <a:rPr lang="es-ES" altLang="zh-CN" dirty="0"/>
              <a:t>’m</a:t>
            </a:r>
            <a:r>
              <a:rPr lang="es-ES" altLang="zh-CN" baseline="-25000" dirty="0"/>
              <a:t>5</a:t>
            </a:r>
            <a:r>
              <a:rPr lang="es-ES" altLang="zh-CN" dirty="0"/>
              <a:t>’m</a:t>
            </a:r>
            <a:r>
              <a:rPr lang="es-ES" altLang="zh-CN" baseline="-25000" dirty="0"/>
              <a:t>7</a:t>
            </a:r>
            <a:r>
              <a:rPr lang="es-ES" altLang="zh-CN" dirty="0"/>
              <a:t>’)’</a:t>
            </a:r>
          </a:p>
          <a:p>
            <a:r>
              <a:rPr lang="es-ES" altLang="zh-CN" dirty="0"/>
              <a:t>Y</a:t>
            </a:r>
            <a:r>
              <a:rPr lang="es-ES" altLang="zh-CN" baseline="-25000" dirty="0"/>
              <a:t>2</a:t>
            </a:r>
            <a:r>
              <a:rPr lang="es-ES" altLang="zh-CN" dirty="0"/>
              <a:t> = A’C+AC’ = m</a:t>
            </a:r>
            <a:r>
              <a:rPr lang="es-ES" altLang="zh-CN" baseline="-25000" dirty="0"/>
              <a:t>1</a:t>
            </a:r>
            <a:r>
              <a:rPr lang="es-ES" altLang="zh-CN" dirty="0"/>
              <a:t>+m</a:t>
            </a:r>
            <a:r>
              <a:rPr lang="es-ES" altLang="zh-CN" baseline="-25000" dirty="0"/>
              <a:t>3</a:t>
            </a:r>
            <a:r>
              <a:rPr lang="es-ES" altLang="zh-CN" dirty="0"/>
              <a:t>+m</a:t>
            </a:r>
            <a:r>
              <a:rPr lang="es-ES" altLang="zh-CN" baseline="-25000" dirty="0"/>
              <a:t>4</a:t>
            </a:r>
            <a:r>
              <a:rPr lang="es-ES" altLang="zh-CN" dirty="0"/>
              <a:t>+m</a:t>
            </a:r>
            <a:r>
              <a:rPr lang="es-ES" altLang="zh-CN" baseline="-25000" dirty="0"/>
              <a:t>6</a:t>
            </a:r>
            <a:r>
              <a:rPr lang="es-ES" altLang="zh-CN" dirty="0"/>
              <a:t/>
            </a:r>
            <a:br>
              <a:rPr lang="es-ES" altLang="zh-CN" dirty="0"/>
            </a:br>
            <a:r>
              <a:rPr lang="es-ES" altLang="zh-CN" dirty="0" smtClean="0"/>
              <a:t>     = </a:t>
            </a:r>
            <a:r>
              <a:rPr lang="es-ES" altLang="zh-CN" dirty="0"/>
              <a:t>(m</a:t>
            </a:r>
            <a:r>
              <a:rPr lang="es-ES" altLang="zh-CN" baseline="-25000" dirty="0"/>
              <a:t>1</a:t>
            </a:r>
            <a:r>
              <a:rPr lang="es-ES" altLang="zh-CN" dirty="0"/>
              <a:t>’m</a:t>
            </a:r>
            <a:r>
              <a:rPr lang="es-ES" altLang="zh-CN" baseline="-25000" dirty="0"/>
              <a:t>3</a:t>
            </a:r>
            <a:r>
              <a:rPr lang="es-ES" altLang="zh-CN" dirty="0"/>
              <a:t>’m</a:t>
            </a:r>
            <a:r>
              <a:rPr lang="es-ES" altLang="zh-CN" baseline="-25000" dirty="0"/>
              <a:t>4</a:t>
            </a:r>
            <a:r>
              <a:rPr lang="es-ES" altLang="zh-CN" dirty="0"/>
              <a:t>’m</a:t>
            </a:r>
            <a:r>
              <a:rPr lang="es-ES" altLang="zh-CN" baseline="-25000" dirty="0"/>
              <a:t>6</a:t>
            </a:r>
            <a:r>
              <a:rPr lang="es-ES" altLang="zh-CN" dirty="0"/>
              <a:t>’)’</a:t>
            </a:r>
          </a:p>
          <a:p>
            <a:r>
              <a:rPr lang="es-ES" altLang="zh-CN" dirty="0"/>
              <a:t>Y</a:t>
            </a:r>
            <a:r>
              <a:rPr lang="es-ES" altLang="zh-CN" baseline="-25000" dirty="0"/>
              <a:t>3</a:t>
            </a:r>
            <a:r>
              <a:rPr lang="es-ES" altLang="zh-CN" dirty="0"/>
              <a:t> = B’C+BC’ = m</a:t>
            </a:r>
            <a:r>
              <a:rPr lang="es-ES" altLang="zh-CN" baseline="-25000" dirty="0"/>
              <a:t>1</a:t>
            </a:r>
            <a:r>
              <a:rPr lang="es-ES" altLang="zh-CN" dirty="0"/>
              <a:t>+m</a:t>
            </a:r>
            <a:r>
              <a:rPr lang="es-ES" altLang="zh-CN" baseline="-25000" dirty="0"/>
              <a:t>2</a:t>
            </a:r>
            <a:r>
              <a:rPr lang="es-ES" altLang="zh-CN" dirty="0"/>
              <a:t>+m</a:t>
            </a:r>
            <a:r>
              <a:rPr lang="es-ES" altLang="zh-CN" baseline="-25000" dirty="0"/>
              <a:t>5</a:t>
            </a:r>
            <a:r>
              <a:rPr lang="es-ES" altLang="zh-CN" dirty="0"/>
              <a:t>+m</a:t>
            </a:r>
            <a:r>
              <a:rPr lang="es-ES" altLang="zh-CN" baseline="-25000" dirty="0"/>
              <a:t>6</a:t>
            </a:r>
            <a:r>
              <a:rPr lang="es-ES" altLang="zh-CN" dirty="0"/>
              <a:t/>
            </a:r>
            <a:br>
              <a:rPr lang="es-ES" altLang="zh-CN" dirty="0"/>
            </a:br>
            <a:r>
              <a:rPr lang="es-ES" altLang="zh-CN" dirty="0" smtClean="0"/>
              <a:t>     = </a:t>
            </a:r>
            <a:r>
              <a:rPr lang="es-ES" altLang="zh-CN" dirty="0"/>
              <a:t>(m</a:t>
            </a:r>
            <a:r>
              <a:rPr lang="es-ES" altLang="zh-CN" baseline="-25000" dirty="0"/>
              <a:t>1</a:t>
            </a:r>
            <a:r>
              <a:rPr lang="es-ES" altLang="zh-CN" dirty="0"/>
              <a:t>’m</a:t>
            </a:r>
            <a:r>
              <a:rPr lang="es-ES" altLang="zh-CN" baseline="-25000" dirty="0"/>
              <a:t>2</a:t>
            </a:r>
            <a:r>
              <a:rPr lang="es-ES" altLang="zh-CN" dirty="0"/>
              <a:t>’m</a:t>
            </a:r>
            <a:r>
              <a:rPr lang="es-ES" altLang="zh-CN" baseline="-25000" dirty="0"/>
              <a:t>5</a:t>
            </a:r>
            <a:r>
              <a:rPr lang="es-ES" altLang="zh-CN" dirty="0"/>
              <a:t>’m</a:t>
            </a:r>
            <a:r>
              <a:rPr lang="es-ES" altLang="zh-CN" baseline="-25000" dirty="0"/>
              <a:t>6</a:t>
            </a:r>
            <a:r>
              <a:rPr lang="es-ES" altLang="zh-CN" dirty="0"/>
              <a:t>’)’</a:t>
            </a:r>
          </a:p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219A8-A8C5-4DB2-9CDE-46DB047CC4D6}" type="datetime1">
              <a:rPr lang="en-US" altLang="zh-CN" smtClean="0"/>
              <a:t>10/26/2021</a:t>
            </a:fld>
            <a:endParaRPr 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计算机学院</a:t>
            </a:r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0071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Implementing Boolean functions using decoders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219A8-A8C5-4DB2-9CDE-46DB047CC4D6}" type="datetime1">
              <a:rPr lang="en-US" altLang="zh-CN" smtClean="0"/>
              <a:t>10/26/2021</a:t>
            </a:fld>
            <a:endParaRPr 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计算机学院</a:t>
            </a:r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47</a:t>
            </a:fld>
            <a:endParaRPr lang="en-US" dirty="0"/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57068487"/>
              </p:ext>
            </p:extLst>
          </p:nvPr>
        </p:nvGraphicFramePr>
        <p:xfrm>
          <a:off x="1384618" y="2309813"/>
          <a:ext cx="5943600" cy="312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71" name="Visio" r:id="rId3" imgW="4701540" imgH="2549366" progId="Visio.Drawing.11">
                  <p:embed/>
                </p:oleObj>
              </mc:Choice>
              <mc:Fallback>
                <p:oleObj name="Visio" r:id="rId3" imgW="4701540" imgH="2549366" progId="Visio.Drawing.11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84618" y="2309813"/>
                        <a:ext cx="5943600" cy="3124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 Box 8"/>
          <p:cNvSpPr txBox="1">
            <a:spLocks noChangeArrowheads="1"/>
          </p:cNvSpPr>
          <p:nvPr/>
        </p:nvSpPr>
        <p:spPr bwMode="auto">
          <a:xfrm>
            <a:off x="7684770" y="3184525"/>
            <a:ext cx="3790950" cy="1223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lvl="1" eaLnBrk="1" hangingPunct="1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Arial" charset="0"/>
              <a:buNone/>
            </a:pPr>
            <a:r>
              <a:rPr lang="en-US" altLang="zh-CN" sz="2400" dirty="0">
                <a:ea typeface="宋体" charset="-122"/>
              </a:rPr>
              <a:t>Y</a:t>
            </a:r>
            <a:r>
              <a:rPr lang="en-US" altLang="zh-CN" sz="2400" baseline="-25000" dirty="0">
                <a:ea typeface="宋体" charset="-122"/>
              </a:rPr>
              <a:t>1</a:t>
            </a:r>
            <a:r>
              <a:rPr lang="en-US" altLang="zh-CN" sz="2400" dirty="0">
                <a:ea typeface="宋体" charset="-122"/>
              </a:rPr>
              <a:t> = (m</a:t>
            </a:r>
            <a:r>
              <a:rPr lang="en-US" altLang="zh-CN" sz="2400" baseline="-25000" dirty="0">
                <a:ea typeface="宋体" charset="-122"/>
              </a:rPr>
              <a:t>0</a:t>
            </a:r>
            <a:r>
              <a:rPr lang="en-US" altLang="zh-CN" sz="2400" dirty="0">
                <a:ea typeface="宋体" charset="-122"/>
              </a:rPr>
              <a:t>’m</a:t>
            </a:r>
            <a:r>
              <a:rPr lang="en-US" altLang="zh-CN" sz="2400" baseline="-25000" dirty="0">
                <a:ea typeface="宋体" charset="-122"/>
              </a:rPr>
              <a:t>1</a:t>
            </a:r>
            <a:r>
              <a:rPr lang="en-US" altLang="zh-CN" sz="2400" dirty="0">
                <a:ea typeface="宋体" charset="-122"/>
              </a:rPr>
              <a:t>’m</a:t>
            </a:r>
            <a:r>
              <a:rPr lang="en-US" altLang="zh-CN" sz="2400" baseline="-25000" dirty="0">
                <a:ea typeface="宋体" charset="-122"/>
              </a:rPr>
              <a:t>2</a:t>
            </a:r>
            <a:r>
              <a:rPr lang="en-US" altLang="zh-CN" sz="2400" dirty="0">
                <a:ea typeface="宋体" charset="-122"/>
              </a:rPr>
              <a:t>’m</a:t>
            </a:r>
            <a:r>
              <a:rPr lang="en-US" altLang="zh-CN" sz="2400" baseline="-25000" dirty="0">
                <a:ea typeface="宋体" charset="-122"/>
              </a:rPr>
              <a:t>5</a:t>
            </a:r>
            <a:r>
              <a:rPr lang="en-US" altLang="zh-CN" sz="2400" dirty="0">
                <a:ea typeface="宋体" charset="-122"/>
              </a:rPr>
              <a:t>’m</a:t>
            </a:r>
            <a:r>
              <a:rPr lang="en-US" altLang="zh-CN" sz="2400" baseline="-25000" dirty="0">
                <a:ea typeface="宋体" charset="-122"/>
              </a:rPr>
              <a:t>7</a:t>
            </a:r>
            <a:r>
              <a:rPr lang="en-US" altLang="zh-CN" sz="2400" dirty="0">
                <a:ea typeface="宋体" charset="-122"/>
              </a:rPr>
              <a:t>’)’</a:t>
            </a:r>
          </a:p>
          <a:p>
            <a:pPr lvl="1" eaLnBrk="1" hangingPunct="1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Arial" charset="0"/>
              <a:buNone/>
            </a:pPr>
            <a:r>
              <a:rPr lang="en-US" altLang="zh-CN" sz="2400" dirty="0">
                <a:ea typeface="宋体" charset="-122"/>
              </a:rPr>
              <a:t>Y</a:t>
            </a:r>
            <a:r>
              <a:rPr lang="en-US" altLang="zh-CN" sz="2400" baseline="-25000" dirty="0">
                <a:ea typeface="宋体" charset="-122"/>
              </a:rPr>
              <a:t>2</a:t>
            </a:r>
            <a:r>
              <a:rPr lang="en-US" altLang="zh-CN" sz="2400" dirty="0">
                <a:ea typeface="宋体" charset="-122"/>
              </a:rPr>
              <a:t> = (m</a:t>
            </a:r>
            <a:r>
              <a:rPr lang="en-US" altLang="zh-CN" sz="2400" baseline="-25000" dirty="0">
                <a:ea typeface="宋体" charset="-122"/>
              </a:rPr>
              <a:t>1</a:t>
            </a:r>
            <a:r>
              <a:rPr lang="en-US" altLang="zh-CN" sz="2400" dirty="0">
                <a:ea typeface="宋体" charset="-122"/>
              </a:rPr>
              <a:t>’m</a:t>
            </a:r>
            <a:r>
              <a:rPr lang="en-US" altLang="zh-CN" sz="2400" baseline="-25000" dirty="0">
                <a:ea typeface="宋体" charset="-122"/>
              </a:rPr>
              <a:t>3</a:t>
            </a:r>
            <a:r>
              <a:rPr lang="en-US" altLang="zh-CN" sz="2400" dirty="0">
                <a:ea typeface="宋体" charset="-122"/>
              </a:rPr>
              <a:t>’m</a:t>
            </a:r>
            <a:r>
              <a:rPr lang="en-US" altLang="zh-CN" sz="2400" baseline="-25000" dirty="0">
                <a:ea typeface="宋体" charset="-122"/>
              </a:rPr>
              <a:t>4</a:t>
            </a:r>
            <a:r>
              <a:rPr lang="en-US" altLang="zh-CN" sz="2400" dirty="0">
                <a:ea typeface="宋体" charset="-122"/>
              </a:rPr>
              <a:t>’m</a:t>
            </a:r>
            <a:r>
              <a:rPr lang="en-US" altLang="zh-CN" sz="2400" baseline="-25000" dirty="0">
                <a:ea typeface="宋体" charset="-122"/>
              </a:rPr>
              <a:t>6</a:t>
            </a:r>
            <a:r>
              <a:rPr lang="en-US" altLang="zh-CN" sz="2400" dirty="0">
                <a:ea typeface="宋体" charset="-122"/>
              </a:rPr>
              <a:t>’)’</a:t>
            </a:r>
          </a:p>
          <a:p>
            <a:pPr lvl="1" eaLnBrk="1" hangingPunct="1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Arial" charset="0"/>
              <a:buNone/>
            </a:pPr>
            <a:r>
              <a:rPr lang="en-US" altLang="zh-CN" sz="2400" dirty="0">
                <a:ea typeface="宋体" charset="-122"/>
              </a:rPr>
              <a:t>Y</a:t>
            </a:r>
            <a:r>
              <a:rPr lang="en-US" altLang="zh-CN" sz="2400" baseline="-25000" dirty="0">
                <a:ea typeface="宋体" charset="-122"/>
              </a:rPr>
              <a:t>3</a:t>
            </a:r>
            <a:r>
              <a:rPr lang="en-US" altLang="zh-CN" sz="2400" dirty="0">
                <a:ea typeface="宋体" charset="-122"/>
              </a:rPr>
              <a:t> = (m</a:t>
            </a:r>
            <a:r>
              <a:rPr lang="en-US" altLang="zh-CN" sz="2400" baseline="-25000" dirty="0">
                <a:ea typeface="宋体" charset="-122"/>
              </a:rPr>
              <a:t>1</a:t>
            </a:r>
            <a:r>
              <a:rPr lang="en-US" altLang="zh-CN" sz="2400" dirty="0">
                <a:ea typeface="宋体" charset="-122"/>
              </a:rPr>
              <a:t>’m</a:t>
            </a:r>
            <a:r>
              <a:rPr lang="en-US" altLang="zh-CN" sz="2400" baseline="-25000" dirty="0">
                <a:ea typeface="宋体" charset="-122"/>
              </a:rPr>
              <a:t>2</a:t>
            </a:r>
            <a:r>
              <a:rPr lang="en-US" altLang="zh-CN" sz="2400" dirty="0">
                <a:ea typeface="宋体" charset="-122"/>
              </a:rPr>
              <a:t>’m</a:t>
            </a:r>
            <a:r>
              <a:rPr lang="en-US" altLang="zh-CN" sz="2400" baseline="-25000" dirty="0">
                <a:ea typeface="宋体" charset="-122"/>
              </a:rPr>
              <a:t>5</a:t>
            </a:r>
            <a:r>
              <a:rPr lang="en-US" altLang="zh-CN" sz="2400" dirty="0">
                <a:ea typeface="宋体" charset="-122"/>
              </a:rPr>
              <a:t>’m</a:t>
            </a:r>
            <a:r>
              <a:rPr lang="en-US" altLang="zh-CN" sz="2400" baseline="-25000" dirty="0">
                <a:ea typeface="宋体" charset="-122"/>
              </a:rPr>
              <a:t>6</a:t>
            </a:r>
            <a:r>
              <a:rPr lang="en-US" altLang="zh-CN" sz="2400" dirty="0">
                <a:ea typeface="宋体" charset="-122"/>
              </a:rPr>
              <a:t>’)’</a:t>
            </a:r>
            <a:endParaRPr lang="zh-CN" altLang="en-US" sz="2400" dirty="0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39819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Implementing Boolean functions using decoders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altLang="zh-CN" dirty="0"/>
              <a:t>Y</a:t>
            </a:r>
            <a:r>
              <a:rPr lang="es-ES" altLang="zh-CN" baseline="-25000" dirty="0"/>
              <a:t>1</a:t>
            </a:r>
            <a:r>
              <a:rPr lang="es-ES" altLang="zh-CN" dirty="0"/>
              <a:t> = A’B’+AC+A’C’= </a:t>
            </a:r>
            <a:r>
              <a:rPr lang="es-ES" altLang="zh-CN" dirty="0" smtClean="0"/>
              <a:t>m</a:t>
            </a:r>
            <a:r>
              <a:rPr lang="es-ES" altLang="zh-CN" baseline="-25000" dirty="0" smtClean="0"/>
              <a:t>0</a:t>
            </a:r>
            <a:r>
              <a:rPr lang="es-ES" altLang="zh-CN" dirty="0" smtClean="0"/>
              <a:t>+m</a:t>
            </a:r>
            <a:r>
              <a:rPr lang="es-ES" altLang="zh-CN" baseline="-25000" dirty="0" smtClean="0"/>
              <a:t>1</a:t>
            </a:r>
            <a:r>
              <a:rPr lang="es-ES" altLang="zh-CN" dirty="0" smtClean="0"/>
              <a:t>+m</a:t>
            </a:r>
            <a:r>
              <a:rPr lang="es-ES" altLang="zh-CN" baseline="-25000" dirty="0" smtClean="0"/>
              <a:t>2</a:t>
            </a:r>
            <a:r>
              <a:rPr lang="es-ES" altLang="zh-CN" dirty="0" smtClean="0"/>
              <a:t>+m</a:t>
            </a:r>
            <a:r>
              <a:rPr lang="es-ES" altLang="zh-CN" baseline="-25000" dirty="0" smtClean="0"/>
              <a:t>5</a:t>
            </a:r>
            <a:r>
              <a:rPr lang="es-ES" altLang="zh-CN" dirty="0" smtClean="0"/>
              <a:t>+m</a:t>
            </a:r>
            <a:r>
              <a:rPr lang="es-ES" altLang="zh-CN" baseline="-25000" dirty="0" smtClean="0"/>
              <a:t>7</a:t>
            </a:r>
            <a:br>
              <a:rPr lang="es-ES" altLang="zh-CN" baseline="-25000" dirty="0" smtClean="0"/>
            </a:br>
            <a:r>
              <a:rPr lang="es-ES" altLang="zh-CN" dirty="0" smtClean="0"/>
              <a:t>     </a:t>
            </a:r>
            <a:r>
              <a:rPr lang="en-US" altLang="zh-CN" dirty="0" smtClean="0"/>
              <a:t>= ∑</a:t>
            </a:r>
            <a:r>
              <a:rPr lang="en-US" altLang="zh-CN" dirty="0"/>
              <a:t>(0,1,2,5,7) = </a:t>
            </a:r>
            <a:r>
              <a:rPr lang="es-ES" altLang="zh-CN" dirty="0"/>
              <a:t>∏(3,4,6)=M</a:t>
            </a:r>
            <a:r>
              <a:rPr lang="es-ES" altLang="zh-CN" baseline="-25000" dirty="0"/>
              <a:t>3</a:t>
            </a:r>
            <a:r>
              <a:rPr lang="es-ES" altLang="zh-CN" dirty="0"/>
              <a:t>M</a:t>
            </a:r>
            <a:r>
              <a:rPr lang="es-ES" altLang="zh-CN" baseline="-25000" dirty="0"/>
              <a:t>4</a:t>
            </a:r>
            <a:r>
              <a:rPr lang="es-ES" altLang="zh-CN" dirty="0"/>
              <a:t>M</a:t>
            </a:r>
            <a:r>
              <a:rPr lang="es-ES" altLang="zh-CN" baseline="-25000" dirty="0"/>
              <a:t>6</a:t>
            </a:r>
            <a:r>
              <a:rPr lang="es-ES" altLang="zh-CN" dirty="0"/>
              <a:t>=m</a:t>
            </a:r>
            <a:r>
              <a:rPr lang="es-ES" altLang="zh-CN" baseline="-25000" dirty="0"/>
              <a:t>3</a:t>
            </a:r>
            <a:r>
              <a:rPr lang="es-ES" altLang="zh-CN" dirty="0"/>
              <a:t>’m</a:t>
            </a:r>
            <a:r>
              <a:rPr lang="es-ES" altLang="zh-CN" baseline="-25000" dirty="0"/>
              <a:t>4</a:t>
            </a:r>
            <a:r>
              <a:rPr lang="es-ES" altLang="zh-CN" dirty="0"/>
              <a:t>’m</a:t>
            </a:r>
            <a:r>
              <a:rPr lang="es-ES" altLang="zh-CN" baseline="-25000" dirty="0"/>
              <a:t>6</a:t>
            </a:r>
            <a:r>
              <a:rPr lang="es-ES" altLang="zh-CN" dirty="0"/>
              <a:t>’</a:t>
            </a:r>
          </a:p>
          <a:p>
            <a:r>
              <a:rPr lang="es-ES" altLang="zh-CN" dirty="0"/>
              <a:t>Y</a:t>
            </a:r>
            <a:r>
              <a:rPr lang="es-ES" altLang="zh-CN" baseline="-25000" dirty="0"/>
              <a:t>2</a:t>
            </a:r>
            <a:r>
              <a:rPr lang="es-ES" altLang="zh-CN" dirty="0"/>
              <a:t> </a:t>
            </a:r>
            <a:r>
              <a:rPr lang="es-ES" altLang="zh-CN" dirty="0" smtClean="0"/>
              <a:t>=</a:t>
            </a:r>
            <a:r>
              <a:rPr lang="es-ES" altLang="zh-CN" dirty="0"/>
              <a:t> A’C+AC’ = </a:t>
            </a:r>
            <a:r>
              <a:rPr lang="es-ES" altLang="zh-CN" dirty="0" smtClean="0"/>
              <a:t>m</a:t>
            </a:r>
            <a:r>
              <a:rPr lang="es-ES" altLang="zh-CN" baseline="-25000" dirty="0" smtClean="0"/>
              <a:t>1</a:t>
            </a:r>
            <a:r>
              <a:rPr lang="es-ES" altLang="zh-CN" dirty="0" smtClean="0"/>
              <a:t>+m</a:t>
            </a:r>
            <a:r>
              <a:rPr lang="es-ES" altLang="zh-CN" baseline="-25000" dirty="0" smtClean="0"/>
              <a:t>3</a:t>
            </a:r>
            <a:r>
              <a:rPr lang="es-ES" altLang="zh-CN" dirty="0" smtClean="0"/>
              <a:t>+m</a:t>
            </a:r>
            <a:r>
              <a:rPr lang="es-ES" altLang="zh-CN" baseline="-25000" dirty="0" smtClean="0"/>
              <a:t>4</a:t>
            </a:r>
            <a:r>
              <a:rPr lang="es-ES" altLang="zh-CN" dirty="0" smtClean="0"/>
              <a:t>+m</a:t>
            </a:r>
            <a:r>
              <a:rPr lang="es-ES" altLang="zh-CN" baseline="-25000" dirty="0" smtClean="0"/>
              <a:t>6</a:t>
            </a:r>
            <a:br>
              <a:rPr lang="es-ES" altLang="zh-CN" baseline="-25000" dirty="0" smtClean="0"/>
            </a:br>
            <a:r>
              <a:rPr lang="es-ES" altLang="zh-CN" baseline="-25000" dirty="0" smtClean="0"/>
              <a:t>       </a:t>
            </a:r>
            <a:r>
              <a:rPr lang="en-US" altLang="zh-CN" dirty="0" smtClean="0"/>
              <a:t>=</a:t>
            </a:r>
            <a:r>
              <a:rPr lang="es-ES" altLang="zh-CN" dirty="0" smtClean="0"/>
              <a:t> </a:t>
            </a:r>
            <a:r>
              <a:rPr lang="en-US" altLang="zh-CN" dirty="0"/>
              <a:t>∑(1,3,4,6)  = m</a:t>
            </a:r>
            <a:r>
              <a:rPr lang="en-US" altLang="zh-CN" baseline="-25000" dirty="0"/>
              <a:t>0</a:t>
            </a:r>
            <a:r>
              <a:rPr lang="en-US" altLang="zh-CN" dirty="0"/>
              <a:t>’m</a:t>
            </a:r>
            <a:r>
              <a:rPr lang="en-US" altLang="zh-CN" baseline="-25000" dirty="0"/>
              <a:t>2</a:t>
            </a:r>
            <a:r>
              <a:rPr lang="en-US" altLang="zh-CN" dirty="0"/>
              <a:t>’m</a:t>
            </a:r>
            <a:r>
              <a:rPr lang="en-US" altLang="zh-CN" baseline="-25000" dirty="0"/>
              <a:t>5</a:t>
            </a:r>
            <a:r>
              <a:rPr lang="en-US" altLang="zh-CN" dirty="0"/>
              <a:t>’m</a:t>
            </a:r>
            <a:r>
              <a:rPr lang="en-US" altLang="zh-CN" baseline="-25000" dirty="0"/>
              <a:t>7</a:t>
            </a:r>
            <a:r>
              <a:rPr lang="en-US" altLang="zh-CN" dirty="0"/>
              <a:t>’</a:t>
            </a:r>
            <a:endParaRPr lang="es-ES" altLang="zh-CN" dirty="0"/>
          </a:p>
          <a:p>
            <a:r>
              <a:rPr lang="es-ES" altLang="zh-CN" dirty="0"/>
              <a:t>Y</a:t>
            </a:r>
            <a:r>
              <a:rPr lang="es-ES" altLang="zh-CN" baseline="-25000" dirty="0"/>
              <a:t>3</a:t>
            </a:r>
            <a:r>
              <a:rPr lang="es-ES" altLang="zh-CN" dirty="0"/>
              <a:t> = B’C+BC’ = m</a:t>
            </a:r>
            <a:r>
              <a:rPr lang="es-ES" altLang="zh-CN" baseline="-25000" dirty="0"/>
              <a:t>1</a:t>
            </a:r>
            <a:r>
              <a:rPr lang="es-ES" altLang="zh-CN" dirty="0"/>
              <a:t>+m</a:t>
            </a:r>
            <a:r>
              <a:rPr lang="es-ES" altLang="zh-CN" baseline="-25000" dirty="0"/>
              <a:t>2</a:t>
            </a:r>
            <a:r>
              <a:rPr lang="es-ES" altLang="zh-CN" dirty="0"/>
              <a:t>+m</a:t>
            </a:r>
            <a:r>
              <a:rPr lang="es-ES" altLang="zh-CN" baseline="-25000" dirty="0"/>
              <a:t>5</a:t>
            </a:r>
            <a:r>
              <a:rPr lang="es-ES" altLang="zh-CN" dirty="0"/>
              <a:t>+m</a:t>
            </a:r>
            <a:r>
              <a:rPr lang="es-ES" altLang="zh-CN" baseline="-25000" dirty="0"/>
              <a:t>6 </a:t>
            </a:r>
            <a:r>
              <a:rPr lang="es-ES" altLang="zh-CN" baseline="-25000" dirty="0" smtClean="0"/>
              <a:t/>
            </a:r>
            <a:br>
              <a:rPr lang="es-ES" altLang="zh-CN" baseline="-25000" dirty="0" smtClean="0"/>
            </a:br>
            <a:r>
              <a:rPr lang="es-ES" altLang="zh-CN" baseline="-25000" dirty="0" smtClean="0"/>
              <a:t>       </a:t>
            </a:r>
            <a:r>
              <a:rPr lang="es-ES" altLang="zh-CN" dirty="0" smtClean="0"/>
              <a:t>= </a:t>
            </a:r>
            <a:r>
              <a:rPr lang="en-US" altLang="zh-CN" dirty="0"/>
              <a:t>∑(1,2,5,6)  = m</a:t>
            </a:r>
            <a:r>
              <a:rPr lang="en-US" altLang="zh-CN" baseline="-25000" dirty="0"/>
              <a:t>0</a:t>
            </a:r>
            <a:r>
              <a:rPr lang="en-US" altLang="zh-CN" dirty="0"/>
              <a:t>’m</a:t>
            </a:r>
            <a:r>
              <a:rPr lang="en-US" altLang="zh-CN" baseline="-25000" dirty="0"/>
              <a:t>3</a:t>
            </a:r>
            <a:r>
              <a:rPr lang="en-US" altLang="zh-CN" dirty="0"/>
              <a:t>’m</a:t>
            </a:r>
            <a:r>
              <a:rPr lang="en-US" altLang="zh-CN" baseline="-25000" dirty="0"/>
              <a:t>4</a:t>
            </a:r>
            <a:r>
              <a:rPr lang="en-US" altLang="zh-CN" dirty="0"/>
              <a:t>’m</a:t>
            </a:r>
            <a:r>
              <a:rPr lang="en-US" altLang="zh-CN" baseline="-25000" dirty="0"/>
              <a:t>7</a:t>
            </a:r>
            <a:r>
              <a:rPr lang="en-US" altLang="zh-CN" dirty="0"/>
              <a:t>’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219A8-A8C5-4DB2-9CDE-46DB047CC4D6}" type="datetime1">
              <a:rPr lang="en-US" altLang="zh-CN" smtClean="0"/>
              <a:t>10/26/2021</a:t>
            </a:fld>
            <a:endParaRPr 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计算机学院</a:t>
            </a:r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9819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Implementing Boolean functions using decoders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219A8-A8C5-4DB2-9CDE-46DB047CC4D6}" type="datetime1">
              <a:rPr lang="en-US" altLang="zh-CN" smtClean="0"/>
              <a:t>10/26/2021</a:t>
            </a:fld>
            <a:endParaRPr 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计算机学院</a:t>
            </a:r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49</a:t>
            </a:fld>
            <a:endParaRPr lang="en-US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69370368"/>
              </p:ext>
            </p:extLst>
          </p:nvPr>
        </p:nvGraphicFramePr>
        <p:xfrm>
          <a:off x="1272540" y="2453640"/>
          <a:ext cx="5789613" cy="304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15" name="Visio" r:id="rId3" imgW="4870820" imgH="2564510" progId="Visio.Drawing.11">
                  <p:embed/>
                </p:oleObj>
              </mc:Choice>
              <mc:Fallback>
                <p:oleObj name="Visio" r:id="rId3" imgW="4870820" imgH="256451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72540" y="2453640"/>
                        <a:ext cx="5789613" cy="304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矩形 8"/>
          <p:cNvSpPr/>
          <p:nvPr/>
        </p:nvSpPr>
        <p:spPr>
          <a:xfrm>
            <a:off x="7284720" y="3165455"/>
            <a:ext cx="417576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altLang="zh-CN" sz="2800" dirty="0"/>
              <a:t>Y</a:t>
            </a:r>
            <a:r>
              <a:rPr lang="es-ES" altLang="zh-CN" sz="2800" baseline="-25000" dirty="0"/>
              <a:t>1</a:t>
            </a:r>
            <a:r>
              <a:rPr lang="es-ES" altLang="zh-CN" sz="2800" dirty="0"/>
              <a:t>=m</a:t>
            </a:r>
            <a:r>
              <a:rPr lang="es-ES" altLang="zh-CN" sz="2800" baseline="-25000" dirty="0"/>
              <a:t>3</a:t>
            </a:r>
            <a:r>
              <a:rPr lang="es-ES" altLang="zh-CN" sz="2800" dirty="0"/>
              <a:t>’m</a:t>
            </a:r>
            <a:r>
              <a:rPr lang="es-ES" altLang="zh-CN" sz="2800" baseline="-25000" dirty="0"/>
              <a:t>4</a:t>
            </a:r>
            <a:r>
              <a:rPr lang="es-ES" altLang="zh-CN" sz="2800" dirty="0"/>
              <a:t>’m</a:t>
            </a:r>
            <a:r>
              <a:rPr lang="es-ES" altLang="zh-CN" sz="2800" baseline="-25000" dirty="0"/>
              <a:t>6</a:t>
            </a:r>
            <a:r>
              <a:rPr lang="es-ES" altLang="zh-CN" sz="2800" dirty="0"/>
              <a:t>’</a:t>
            </a:r>
          </a:p>
          <a:p>
            <a:r>
              <a:rPr lang="es-ES" altLang="zh-CN" sz="2800" dirty="0"/>
              <a:t>Y</a:t>
            </a:r>
            <a:r>
              <a:rPr lang="es-ES" altLang="zh-CN" sz="2800" baseline="-25000" dirty="0"/>
              <a:t>2</a:t>
            </a:r>
            <a:r>
              <a:rPr lang="es-ES" altLang="zh-CN" sz="2800" dirty="0"/>
              <a:t>=m</a:t>
            </a:r>
            <a:r>
              <a:rPr lang="es-ES" altLang="zh-CN" sz="2800" baseline="-25000" dirty="0"/>
              <a:t>0</a:t>
            </a:r>
            <a:r>
              <a:rPr lang="es-ES" altLang="zh-CN" sz="2800" dirty="0"/>
              <a:t>’m</a:t>
            </a:r>
            <a:r>
              <a:rPr lang="es-ES" altLang="zh-CN" sz="2800" baseline="-25000" dirty="0"/>
              <a:t>2</a:t>
            </a:r>
            <a:r>
              <a:rPr lang="es-ES" altLang="zh-CN" sz="2800" dirty="0"/>
              <a:t>’m</a:t>
            </a:r>
            <a:r>
              <a:rPr lang="es-ES" altLang="zh-CN" sz="2800" baseline="-25000" dirty="0"/>
              <a:t>5</a:t>
            </a:r>
            <a:r>
              <a:rPr lang="es-ES" altLang="zh-CN" sz="2800" dirty="0"/>
              <a:t>’m</a:t>
            </a:r>
            <a:r>
              <a:rPr lang="es-ES" altLang="zh-CN" sz="2800" baseline="-25000" dirty="0"/>
              <a:t>7</a:t>
            </a:r>
            <a:r>
              <a:rPr lang="es-ES" altLang="zh-CN" sz="2800" dirty="0"/>
              <a:t>’ </a:t>
            </a:r>
          </a:p>
          <a:p>
            <a:r>
              <a:rPr lang="es-ES" altLang="zh-CN" sz="2800" dirty="0" smtClean="0"/>
              <a:t>Y</a:t>
            </a:r>
            <a:r>
              <a:rPr lang="es-ES" altLang="zh-CN" sz="2800" baseline="-25000" dirty="0" smtClean="0"/>
              <a:t>3</a:t>
            </a:r>
            <a:r>
              <a:rPr lang="es-ES" altLang="zh-CN" sz="2800" dirty="0" smtClean="0"/>
              <a:t>=m</a:t>
            </a:r>
            <a:r>
              <a:rPr lang="es-ES" altLang="zh-CN" sz="2800" baseline="-25000" dirty="0" smtClean="0"/>
              <a:t>0</a:t>
            </a:r>
            <a:r>
              <a:rPr lang="es-ES" altLang="zh-CN" sz="2800" dirty="0" smtClean="0"/>
              <a:t>’m</a:t>
            </a:r>
            <a:r>
              <a:rPr lang="es-ES" altLang="zh-CN" sz="2800" baseline="-25000" dirty="0" smtClean="0"/>
              <a:t>3</a:t>
            </a:r>
            <a:r>
              <a:rPr lang="es-ES" altLang="zh-CN" sz="2800" dirty="0" smtClean="0"/>
              <a:t>’m</a:t>
            </a:r>
            <a:r>
              <a:rPr lang="es-ES" altLang="zh-CN" sz="2800" baseline="-25000" dirty="0" smtClean="0"/>
              <a:t>4</a:t>
            </a:r>
            <a:r>
              <a:rPr lang="es-ES" altLang="zh-CN" sz="2800" dirty="0" smtClean="0"/>
              <a:t>’m</a:t>
            </a:r>
            <a:r>
              <a:rPr lang="es-ES" altLang="zh-CN" sz="2800" baseline="-25000" dirty="0" smtClean="0"/>
              <a:t>7</a:t>
            </a:r>
            <a:r>
              <a:rPr lang="es-ES" altLang="zh-CN" sz="2800" dirty="0"/>
              <a:t>’</a:t>
            </a:r>
          </a:p>
        </p:txBody>
      </p:sp>
    </p:spTree>
    <p:extLst>
      <p:ext uri="{BB962C8B-B14F-4D97-AF65-F5344CB8AC3E}">
        <p14:creationId xmlns:p14="http://schemas.microsoft.com/office/powerpoint/2010/main" val="3539819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</a:t>
            </a:r>
            <a:r>
              <a:rPr lang="en-US" altLang="zh-CN" dirty="0" smtClean="0"/>
              <a:t>-bit </a:t>
            </a:r>
            <a:r>
              <a:rPr lang="en-US" altLang="zh-CN" dirty="0"/>
              <a:t>Addition </a:t>
            </a:r>
            <a:r>
              <a:rPr lang="en-US" altLang="zh-CN" dirty="0" smtClean="0"/>
              <a:t>?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The addition of two n-bit binary numbers generates a </a:t>
            </a:r>
            <a:r>
              <a:rPr lang="en-US" altLang="zh-CN" b="1" u="sng" dirty="0"/>
              <a:t>n-bit sum </a:t>
            </a:r>
            <a:r>
              <a:rPr lang="en-US" altLang="zh-CN" dirty="0"/>
              <a:t>and </a:t>
            </a:r>
            <a:r>
              <a:rPr lang="en-US" altLang="zh-CN" b="1" u="sng" dirty="0"/>
              <a:t>a carry out</a:t>
            </a:r>
            <a:r>
              <a:rPr lang="en-US" altLang="zh-CN" dirty="0" smtClean="0"/>
              <a:t>.</a:t>
            </a:r>
          </a:p>
          <a:p>
            <a:r>
              <a:rPr lang="en-US" altLang="zh-CN" dirty="0"/>
              <a:t>Example: let n = </a:t>
            </a:r>
            <a:r>
              <a:rPr lang="en-US" altLang="zh-CN" dirty="0" smtClean="0"/>
              <a:t>4, </a:t>
            </a:r>
            <a:r>
              <a:rPr lang="en-US" altLang="zh-CN" dirty="0" err="1" smtClean="0"/>
              <a:t>caculate</a:t>
            </a:r>
            <a:r>
              <a:rPr lang="en-US" altLang="zh-CN" dirty="0" smtClean="0"/>
              <a:t> 1101+1101.</a:t>
            </a:r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C71BAB-43ED-4362-8F1C-E2E3ED31FC9F}" type="datetime1">
              <a:rPr lang="en-US" altLang="zh-CN" smtClean="0"/>
              <a:t>10/26/2021</a:t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计算机学院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</a:t>
            </a:fld>
            <a:endParaRPr lang="en-US" dirty="0"/>
          </a:p>
        </p:txBody>
      </p:sp>
      <p:graphicFrame>
        <p:nvGraphicFramePr>
          <p:cNvPr id="7" name="Group 15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9552564"/>
              </p:ext>
            </p:extLst>
          </p:nvPr>
        </p:nvGraphicFramePr>
        <p:xfrm>
          <a:off x="5940425" y="4246245"/>
          <a:ext cx="2952750" cy="1828800"/>
        </p:xfrm>
        <a:graphic>
          <a:graphicData uri="http://schemas.openxmlformats.org/drawingml/2006/table">
            <a:tbl>
              <a:tblPr/>
              <a:tblGrid>
                <a:gridCol w="7826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13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429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429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635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C</a:t>
                      </a:r>
                      <a:r>
                        <a:rPr kumimoji="0" lang="en-US" altLang="zh-CN" sz="2400" b="0" i="0" u="none" strike="noStrike" cap="none" normalizeH="0" baseline="-25000" dirty="0" err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out</a:t>
                      </a:r>
                      <a:endParaRPr kumimoji="0" lang="en-US" altLang="zh-CN" sz="2400" b="0" i="0" u="none" strike="noStrike" cap="none" normalizeH="0" baseline="-2500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18" charset="0"/>
                        <a:ea typeface="宋体" charset="-122"/>
                      </a:endParaRP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C</a:t>
                      </a:r>
                      <a:r>
                        <a:rPr kumimoji="0" lang="en-US" altLang="zh-CN" sz="2400" b="0" i="0" u="none" strike="noStrike" cap="none" normalizeH="0" baseline="-25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3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C</a:t>
                      </a:r>
                      <a:r>
                        <a:rPr kumimoji="0" lang="en-US" altLang="zh-CN" sz="24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2</a:t>
                      </a:r>
                      <a:endParaRPr kumimoji="0" lang="zh-CN" altLang="en-US" sz="2400" b="0" i="0" u="none" strike="noStrike" cap="none" normalizeH="0" baseline="-2500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C</a:t>
                      </a:r>
                      <a:r>
                        <a:rPr kumimoji="0" lang="en-US" altLang="zh-CN" sz="24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1</a:t>
                      </a:r>
                      <a:endParaRPr kumimoji="0" lang="zh-CN" altLang="en-US" sz="2400" b="0" i="0" u="none" strike="noStrike" cap="none" normalizeH="0" baseline="-2500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C</a:t>
                      </a:r>
                      <a:r>
                        <a:rPr kumimoji="0" lang="en-US" altLang="zh-CN" sz="24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0</a:t>
                      </a:r>
                      <a:endParaRPr kumimoji="0" lang="zh-CN" altLang="en-US" sz="2400" b="0" i="0" u="none" strike="noStrike" cap="none" normalizeH="0" baseline="-2500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35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kumimoji="0" lang="zh-CN" alt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charset="-122"/>
                      </a:endParaRP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A</a:t>
                      </a:r>
                      <a:r>
                        <a:rPr kumimoji="0" lang="en-US" altLang="zh-CN" sz="24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3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A</a:t>
                      </a:r>
                      <a:r>
                        <a:rPr kumimoji="0" lang="en-US" altLang="zh-CN" sz="2400" b="0" i="0" u="none" strike="noStrike" cap="none" normalizeH="0" baseline="-25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2</a:t>
                      </a:r>
                      <a:endParaRPr kumimoji="0" lang="zh-CN" altLang="en-US" sz="2400" b="0" i="0" u="none" strike="noStrike" cap="none" normalizeH="0" baseline="-2500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A</a:t>
                      </a:r>
                      <a:r>
                        <a:rPr kumimoji="0" lang="en-US" altLang="zh-CN" sz="24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1</a:t>
                      </a:r>
                      <a:endParaRPr kumimoji="0" lang="zh-CN" altLang="en-US" sz="2400" b="0" i="0" u="none" strike="noStrike" cap="none" normalizeH="0" baseline="-2500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A</a:t>
                      </a:r>
                      <a:r>
                        <a:rPr kumimoji="0" lang="en-US" altLang="zh-CN" sz="24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0</a:t>
                      </a:r>
                      <a:endParaRPr kumimoji="0" lang="zh-CN" altLang="en-US" sz="2400" b="0" i="0" u="none" strike="noStrike" cap="none" normalizeH="0" baseline="-2500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19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+</a:t>
                      </a: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B</a:t>
                      </a:r>
                      <a:r>
                        <a:rPr kumimoji="0" lang="en-US" altLang="zh-CN" sz="24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3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B</a:t>
                      </a:r>
                      <a:r>
                        <a:rPr kumimoji="0" lang="en-US" altLang="zh-CN" sz="24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2</a:t>
                      </a:r>
                      <a:endParaRPr kumimoji="0" lang="zh-CN" altLang="en-US" sz="2400" b="0" i="0" u="none" strike="noStrike" cap="none" normalizeH="0" baseline="-2500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B</a:t>
                      </a:r>
                      <a:r>
                        <a:rPr kumimoji="0" lang="en-US" altLang="zh-CN" sz="24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1</a:t>
                      </a:r>
                      <a:endParaRPr kumimoji="0" lang="zh-CN" altLang="en-US" sz="2400" b="0" i="0" u="none" strike="noStrike" cap="none" normalizeH="0" baseline="-2500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B</a:t>
                      </a:r>
                      <a:r>
                        <a:rPr kumimoji="0" lang="en-US" altLang="zh-CN" sz="24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0</a:t>
                      </a:r>
                      <a:endParaRPr kumimoji="0" lang="zh-CN" altLang="en-US" sz="2400" b="0" i="0" u="none" strike="noStrike" cap="none" normalizeH="0" baseline="-2500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35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kumimoji="0" lang="zh-CN" alt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charset="-122"/>
                      </a:endParaRP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S</a:t>
                      </a:r>
                      <a:r>
                        <a:rPr kumimoji="0" lang="en-US" altLang="zh-CN" sz="2400" b="0" i="0" u="none" strike="noStrike" cap="none" normalizeH="0" baseline="-2500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3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S</a:t>
                      </a:r>
                      <a:r>
                        <a:rPr kumimoji="0" lang="en-US" altLang="zh-CN" sz="2400" b="0" i="0" u="none" strike="noStrike" cap="none" normalizeH="0" baseline="-2500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2</a:t>
                      </a:r>
                      <a:endParaRPr kumimoji="0" lang="zh-CN" altLang="en-US" sz="2400" b="0" i="0" u="none" strike="noStrike" cap="none" normalizeH="0" baseline="-2500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ea typeface="宋体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S</a:t>
                      </a:r>
                      <a:r>
                        <a:rPr kumimoji="0" lang="en-US" altLang="zh-CN" sz="2400" b="0" i="0" u="none" strike="noStrike" cap="none" normalizeH="0" baseline="-2500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1</a:t>
                      </a:r>
                      <a:endParaRPr kumimoji="0" lang="zh-CN" altLang="en-US" sz="2400" b="0" i="0" u="none" strike="noStrike" cap="none" normalizeH="0" baseline="-2500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ea typeface="宋体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S</a:t>
                      </a:r>
                      <a:r>
                        <a:rPr kumimoji="0" lang="en-US" altLang="zh-CN" sz="2400" b="0" i="0" u="none" strike="noStrike" cap="none" normalizeH="0" baseline="-2500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0</a:t>
                      </a:r>
                      <a:endParaRPr kumimoji="0" lang="zh-CN" altLang="en-US" sz="2400" b="0" i="0" u="none" strike="noStrike" cap="none" normalizeH="0" baseline="-2500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ea typeface="宋体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8" name="Group 20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6196767"/>
              </p:ext>
            </p:extLst>
          </p:nvPr>
        </p:nvGraphicFramePr>
        <p:xfrm>
          <a:off x="2292350" y="4246245"/>
          <a:ext cx="2952750" cy="1828800"/>
        </p:xfrm>
        <a:graphic>
          <a:graphicData uri="http://schemas.openxmlformats.org/drawingml/2006/table">
            <a:tbl>
              <a:tblPr/>
              <a:tblGrid>
                <a:gridCol w="7826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4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99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429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429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635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1</a:t>
                      </a:r>
                      <a:endParaRPr kumimoji="0" lang="en-US" altLang="zh-CN" sz="2400" b="0" i="0" u="none" strike="noStrike" cap="none" normalizeH="0" baseline="-2500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18" charset="0"/>
                        <a:ea typeface="宋体" charset="-122"/>
                      </a:endParaRP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1</a:t>
                      </a:r>
                      <a:endParaRPr kumimoji="0" lang="en-US" altLang="zh-CN" sz="2400" b="0" i="0" u="none" strike="noStrike" cap="none" normalizeH="0" baseline="-2500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18" charset="0"/>
                        <a:ea typeface="宋体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0</a:t>
                      </a:r>
                      <a:endParaRPr kumimoji="0" lang="zh-CN" altLang="en-US" sz="2400" b="0" i="0" u="none" strike="noStrike" cap="none" normalizeH="0" baseline="-2500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18" charset="0"/>
                        <a:ea typeface="宋体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1</a:t>
                      </a:r>
                      <a:endParaRPr kumimoji="0" lang="zh-CN" altLang="en-US" sz="2400" b="0" i="0" u="none" strike="noStrike" cap="none" normalizeH="0" baseline="-2500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18" charset="0"/>
                        <a:ea typeface="宋体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CC33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0</a:t>
                      </a:r>
                      <a:endParaRPr kumimoji="0" lang="zh-CN" altLang="en-US" sz="2400" b="0" i="0" u="none" strike="noStrike" cap="none" normalizeH="0" baseline="-25000" smtClean="0">
                        <a:ln>
                          <a:noFill/>
                        </a:ln>
                        <a:solidFill>
                          <a:srgbClr val="33CC33"/>
                        </a:solidFill>
                        <a:effectLst/>
                        <a:latin typeface="Times New Roman" pitchFamily="18" charset="0"/>
                        <a:ea typeface="宋体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35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kumimoji="0" lang="zh-CN" alt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charset="-122"/>
                      </a:endParaRP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1</a:t>
                      </a:r>
                      <a:endParaRPr kumimoji="0" lang="en-US" altLang="zh-CN" sz="2400" b="0" i="0" u="none" strike="noStrike" cap="none" normalizeH="0" baseline="-2500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1</a:t>
                      </a:r>
                      <a:endParaRPr kumimoji="0" lang="zh-CN" altLang="en-US" sz="2400" b="0" i="0" u="none" strike="noStrike" cap="none" normalizeH="0" baseline="-2500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0</a:t>
                      </a:r>
                      <a:endParaRPr kumimoji="0" lang="en-US" altLang="zh-CN" sz="2400" b="0" i="0" u="none" strike="noStrike" cap="none" normalizeH="0" baseline="-2500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1</a:t>
                      </a:r>
                      <a:endParaRPr kumimoji="0" lang="zh-CN" altLang="en-US" sz="2400" b="0" i="0" u="none" strike="noStrike" cap="none" normalizeH="0" baseline="-2500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+</a:t>
                      </a: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1</a:t>
                      </a:r>
                      <a:endParaRPr kumimoji="0" lang="en-US" altLang="zh-CN" sz="2400" b="0" i="0" u="none" strike="noStrike" cap="none" normalizeH="0" baseline="-2500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1</a:t>
                      </a:r>
                      <a:endParaRPr kumimoji="0" lang="zh-CN" altLang="en-US" sz="2400" b="0" i="0" u="none" strike="noStrike" cap="none" normalizeH="0" baseline="-2500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0</a:t>
                      </a:r>
                      <a:endParaRPr kumimoji="0" lang="en-US" altLang="zh-CN" sz="2400" b="0" i="0" u="none" strike="noStrike" cap="none" normalizeH="0" baseline="-2500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1</a:t>
                      </a:r>
                      <a:endParaRPr kumimoji="0" lang="zh-CN" altLang="en-US" sz="2400" b="0" i="0" u="none" strike="noStrike" cap="none" normalizeH="0" baseline="-2500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35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kumimoji="0" lang="zh-CN" alt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charset="-122"/>
                      </a:endParaRP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1</a:t>
                      </a:r>
                      <a:endParaRPr kumimoji="0" lang="en-US" altLang="zh-CN" sz="2400" b="0" i="0" u="none" strike="noStrike" cap="none" normalizeH="0" baseline="-2500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0</a:t>
                      </a:r>
                      <a:endParaRPr kumimoji="0" lang="zh-CN" altLang="en-US" sz="2400" b="0" i="0" u="none" strike="noStrike" cap="none" normalizeH="0" baseline="-2500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1</a:t>
                      </a:r>
                      <a:endParaRPr kumimoji="0" lang="en-US" altLang="zh-CN" sz="2400" b="0" i="0" u="none" strike="noStrike" cap="none" normalizeH="0" baseline="-2500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0</a:t>
                      </a:r>
                      <a:endParaRPr kumimoji="0" lang="zh-CN" altLang="en-US" sz="2400" b="0" i="0" u="none" strike="noStrike" cap="none" normalizeH="0" baseline="-2500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9" name="Oval 199"/>
          <p:cNvSpPr>
            <a:spLocks noChangeArrowheads="1"/>
          </p:cNvSpPr>
          <p:nvPr/>
        </p:nvSpPr>
        <p:spPr bwMode="auto">
          <a:xfrm>
            <a:off x="7740650" y="3957320"/>
            <a:ext cx="647700" cy="2376488"/>
          </a:xfrm>
          <a:prstGeom prst="ellipse">
            <a:avLst/>
          </a:prstGeom>
          <a:noFill/>
          <a:ln w="34925">
            <a:solidFill>
              <a:srgbClr val="FF0000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ea typeface="宋体" charset="-122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8869680" y="3383280"/>
            <a:ext cx="2849880" cy="136604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/>
              <a:t>Two input bits and one input carry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770627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9" grpId="0" animBg="1"/>
      <p:bldP spid="10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Implementing Boolean functions using decoders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E.g. </a:t>
            </a:r>
            <a:r>
              <a:rPr lang="en-US" altLang="zh-CN" dirty="0"/>
              <a:t>X=f(</a:t>
            </a:r>
            <a:r>
              <a:rPr lang="en-US" altLang="zh-CN" dirty="0" err="1"/>
              <a:t>a,b,c</a:t>
            </a:r>
            <a:r>
              <a:rPr lang="en-US" altLang="zh-CN" dirty="0"/>
              <a:t>)=</a:t>
            </a:r>
            <a:r>
              <a:rPr lang="en-US" altLang="zh-CN" dirty="0">
                <a:cs typeface="Times New Roman" pitchFamily="18" charset="0"/>
              </a:rPr>
              <a:t>∑(0,3,5,6,7)</a:t>
            </a:r>
          </a:p>
          <a:p>
            <a:pPr>
              <a:buFont typeface="Wingdings" pitchFamily="2" charset="2"/>
              <a:buNone/>
            </a:pPr>
            <a:r>
              <a:rPr lang="en-US" altLang="zh-CN" dirty="0">
                <a:cs typeface="Times New Roman" pitchFamily="18" charset="0"/>
              </a:rPr>
              <a:t>               =a’b’c’+</a:t>
            </a:r>
            <a:r>
              <a:rPr lang="en-US" altLang="zh-CN" dirty="0" err="1">
                <a:cs typeface="Times New Roman" pitchFamily="18" charset="0"/>
              </a:rPr>
              <a:t>ab+bc+ac</a:t>
            </a:r>
            <a:endParaRPr lang="en-US" altLang="zh-CN" dirty="0">
              <a:cs typeface="Times New Roman" pitchFamily="18" charset="0"/>
            </a:endParaRPr>
          </a:p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219A8-A8C5-4DB2-9CDE-46DB047CC4D6}" type="datetime1">
              <a:rPr lang="en-US" altLang="zh-CN" smtClean="0"/>
              <a:t>10/26/2021</a:t>
            </a:fld>
            <a:endParaRPr 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计算机学院</a:t>
            </a:r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50</a:t>
            </a:fld>
            <a:endParaRPr lang="en-US" dirty="0"/>
          </a:p>
        </p:txBody>
      </p:sp>
      <p:pic>
        <p:nvPicPr>
          <p:cNvPr id="7" name="Picture 5" descr="88"/>
          <p:cNvPicPr>
            <a:picLocks noChangeAspect="1" noChangeArrowheads="1"/>
          </p:cNvPicPr>
          <p:nvPr/>
        </p:nvPicPr>
        <p:blipFill>
          <a:blip r:embed="rId3">
            <a:lum contrast="30000"/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996440" y="3581400"/>
            <a:ext cx="3962400" cy="2370138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aphicFrame>
        <p:nvGraphicFramePr>
          <p:cNvPr id="8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87620143"/>
              </p:ext>
            </p:extLst>
          </p:nvPr>
        </p:nvGraphicFramePr>
        <p:xfrm>
          <a:off x="6460808" y="2118360"/>
          <a:ext cx="3871912" cy="209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70" name="Visio" r:id="rId4" imgW="4798771" imgH="2564547" progId="Visio.Drawing.11">
                  <p:embed/>
                </p:oleObj>
              </mc:Choice>
              <mc:Fallback>
                <p:oleObj name="Visio" r:id="rId4" imgW="4798771" imgH="2564547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60808" y="2118360"/>
                        <a:ext cx="3871912" cy="2095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77484139"/>
              </p:ext>
            </p:extLst>
          </p:nvPr>
        </p:nvGraphicFramePr>
        <p:xfrm>
          <a:off x="6477000" y="4495483"/>
          <a:ext cx="3886200" cy="2103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71" name="Visio" r:id="rId6" imgW="4798912" imgH="2564510" progId="Visio.Drawing.11">
                  <p:embed/>
                </p:oleObj>
              </mc:Choice>
              <mc:Fallback>
                <p:oleObj name="Visio" r:id="rId6" imgW="4798912" imgH="256451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77000" y="4495483"/>
                        <a:ext cx="3886200" cy="21034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39819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Implementing Boolean functions using decoders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Exe. Using decoders realize functions</a:t>
            </a:r>
          </a:p>
          <a:p>
            <a:r>
              <a:rPr lang="en-US" altLang="zh-CN" dirty="0"/>
              <a:t>A = f(</a:t>
            </a:r>
            <a:r>
              <a:rPr lang="en-US" altLang="zh-CN" dirty="0" err="1"/>
              <a:t>x,y,z</a:t>
            </a:r>
            <a:r>
              <a:rPr lang="en-US" altLang="zh-CN" dirty="0"/>
              <a:t>) = ∏(0,1,3,5)</a:t>
            </a:r>
          </a:p>
          <a:p>
            <a:r>
              <a:rPr lang="en-US" altLang="zh-CN" dirty="0"/>
              <a:t>G=f(</a:t>
            </a:r>
            <a:r>
              <a:rPr lang="en-US" altLang="zh-CN" dirty="0" err="1"/>
              <a:t>x,y,z</a:t>
            </a:r>
            <a:r>
              <a:rPr lang="en-US" altLang="zh-CN" dirty="0"/>
              <a:t>)=∑(0,1,2,4,5,6,7)</a:t>
            </a:r>
          </a:p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219A8-A8C5-4DB2-9CDE-46DB047CC4D6}" type="datetime1">
              <a:rPr lang="en-US" altLang="zh-CN" smtClean="0"/>
              <a:t>10/26/2021</a:t>
            </a:fld>
            <a:endParaRPr 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计算机学院</a:t>
            </a:r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9819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Implementing Boolean functions using decoders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mtClean="0"/>
              <a:t>A = f(x,y,z) = ∏(0,1,3,5)</a:t>
            </a:r>
          </a:p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C71BAB-43ED-4362-8F1C-E2E3ED31FC9F}" type="datetime1">
              <a:rPr lang="en-US" altLang="zh-CN" smtClean="0"/>
              <a:pPr/>
              <a:t>10/26/2021</a:t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计算机学院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52</a:t>
            </a:fld>
            <a:endParaRPr lang="en-US" dirty="0"/>
          </a:p>
        </p:txBody>
      </p:sp>
      <p:pic>
        <p:nvPicPr>
          <p:cNvPr id="8" name="Picture 5" descr="666"/>
          <p:cNvPicPr>
            <a:picLocks noChangeAspect="1" noChangeArrowheads="1"/>
          </p:cNvPicPr>
          <p:nvPr/>
        </p:nvPicPr>
        <p:blipFill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9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118360" y="3059112"/>
            <a:ext cx="8229600" cy="328453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48766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Implementing Boolean functions using decoders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G=f(</a:t>
            </a:r>
            <a:r>
              <a:rPr lang="en-US" altLang="zh-CN" dirty="0" err="1"/>
              <a:t>x,y,z</a:t>
            </a:r>
            <a:r>
              <a:rPr lang="en-US" altLang="zh-CN" dirty="0"/>
              <a:t>)=∑(0,1,2,4,5,6,7)</a:t>
            </a:r>
          </a:p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C71BAB-43ED-4362-8F1C-E2E3ED31FC9F}" type="datetime1">
              <a:rPr lang="en-US" altLang="zh-CN" smtClean="0"/>
              <a:t>10/26/2021</a:t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计算机学院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53</a:t>
            </a:fld>
            <a:endParaRPr lang="en-US" dirty="0"/>
          </a:p>
        </p:txBody>
      </p:sp>
      <p:pic>
        <p:nvPicPr>
          <p:cNvPr id="7" name="Picture 7"/>
          <p:cNvPicPr>
            <a:picLocks noChangeAspect="1" noChangeArrowheads="1"/>
          </p:cNvPicPr>
          <p:nvPr/>
        </p:nvPicPr>
        <p:blipFill>
          <a:blip r:embed="rId2">
            <a:lum bright="-30000" contrast="3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09994" y="2954020"/>
            <a:ext cx="4057808" cy="2936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/>
          <p:cNvPicPr>
            <a:picLocks noChangeAspect="1" noChangeArrowheads="1"/>
          </p:cNvPicPr>
          <p:nvPr/>
        </p:nvPicPr>
        <p:blipFill>
          <a:blip r:embed="rId3">
            <a:lum bright="-30000" contrast="42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43414" y="2954020"/>
            <a:ext cx="4523985" cy="2936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0887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Implementing Boolean functions using decoders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ea typeface="宋体" charset="-122"/>
              </a:rPr>
              <a:t>use 74HC154 to implement </a:t>
            </a:r>
            <a:r>
              <a:rPr lang="en-US" altLang="zh-CN" dirty="0" smtClean="0">
                <a:ea typeface="宋体" charset="-122"/>
              </a:rPr>
              <a:t>F(A</a:t>
            </a:r>
            <a:r>
              <a:rPr lang="en-US" altLang="zh-CN" dirty="0">
                <a:ea typeface="宋体" charset="-122"/>
              </a:rPr>
              <a:t>, B, C, D) = </a:t>
            </a:r>
            <a:r>
              <a:rPr lang="en-US" altLang="zh-CN" b="1" dirty="0">
                <a:ea typeface="宋体" charset="-122"/>
                <a:sym typeface="Symbol" pitchFamily="18" charset="2"/>
              </a:rPr>
              <a:t></a:t>
            </a:r>
            <a:r>
              <a:rPr lang="en-US" altLang="zh-CN" dirty="0">
                <a:ea typeface="宋体" charset="-122"/>
              </a:rPr>
              <a:t>m(1,2,5,7)</a:t>
            </a:r>
          </a:p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C71BAB-43ED-4362-8F1C-E2E3ED31FC9F}" type="datetime1">
              <a:rPr lang="en-US" altLang="zh-CN" smtClean="0"/>
              <a:t>10/26/2021</a:t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计算机学院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54</a:t>
            </a:fld>
            <a:endParaRPr lang="en-US" dirty="0"/>
          </a:p>
        </p:txBody>
      </p:sp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67123565"/>
              </p:ext>
            </p:extLst>
          </p:nvPr>
        </p:nvGraphicFramePr>
        <p:xfrm>
          <a:off x="9391333" y="1508760"/>
          <a:ext cx="1931987" cy="441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59" name="CorelDRAW" r:id="rId3" imgW="1136423" imgH="2599660" progId="CorelDRAW.Graphic.13">
                  <p:embed/>
                </p:oleObj>
              </mc:Choice>
              <mc:Fallback>
                <p:oleObj name="CorelDRAW" r:id="rId3" imgW="1136423" imgH="2599660" progId="CorelDRAW.Graphic.13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391333" y="1508760"/>
                        <a:ext cx="1931987" cy="4419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图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09328" y="2870200"/>
            <a:ext cx="4022725" cy="398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22482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Implementing Boolean functions using decoders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E.g. Using two 74XX138 decoders to realize a four-variable multiple output </a:t>
            </a:r>
            <a:r>
              <a:rPr lang="en-US" altLang="zh-CN" dirty="0" smtClean="0"/>
              <a:t>function</a:t>
            </a:r>
          </a:p>
          <a:p>
            <a:r>
              <a:rPr lang="pl-PL" altLang="zh-CN" dirty="0"/>
              <a:t>P = f(w,x,y,z) =∑(1, 4, 8, 13)</a:t>
            </a:r>
          </a:p>
          <a:p>
            <a:r>
              <a:rPr lang="pl-PL" altLang="zh-CN" dirty="0"/>
              <a:t>Q = f(w,x,y,z) =∑(2, 7, 13, 14)</a:t>
            </a:r>
          </a:p>
          <a:p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C71BAB-43ED-4362-8F1C-E2E3ED31FC9F}" type="datetime1">
              <a:rPr lang="en-US" altLang="zh-CN" smtClean="0"/>
              <a:t>10/26/2021</a:t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计算机学院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55</a:t>
            </a:fld>
            <a:endParaRPr lang="en-US" dirty="0"/>
          </a:p>
        </p:txBody>
      </p:sp>
      <p:pic>
        <p:nvPicPr>
          <p:cNvPr id="9" name="Picture 5" descr="DSCF0024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lum contrast="48000"/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086" t="9448" r="17717" b="9448"/>
          <a:stretch>
            <a:fillRect/>
          </a:stretch>
        </p:blipFill>
        <p:spPr>
          <a:xfrm>
            <a:off x="6111240" y="1828800"/>
            <a:ext cx="5059680" cy="4090386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72461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Decoders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half" idx="1"/>
          </p:nvPr>
        </p:nvSpPr>
        <p:spPr>
          <a:xfrm>
            <a:off x="1141409" y="2011680"/>
            <a:ext cx="7591111" cy="4053840"/>
          </a:xfrm>
        </p:spPr>
        <p:txBody>
          <a:bodyPr>
            <a:normAutofit lnSpcReduction="10000"/>
          </a:bodyPr>
          <a:lstStyle/>
          <a:p>
            <a:r>
              <a:rPr lang="en-US" altLang="zh-CN" dirty="0"/>
              <a:t>BCD-to-decimal decoders accept a binary coded decimal input and activate one of ten possible decimal digit indications. </a:t>
            </a:r>
            <a:endParaRPr lang="en-US" altLang="zh-CN" dirty="0" smtClean="0"/>
          </a:p>
          <a:p>
            <a:r>
              <a:rPr lang="en-US" altLang="zh-CN" dirty="0"/>
              <a:t>E.g. Assume the inputs to the 74HC42 decoder are the sequence 0101, 0110, 0011, and 0010. Describe the output. </a:t>
            </a:r>
          </a:p>
          <a:p>
            <a:r>
              <a:rPr lang="en-US" altLang="zh-CN" dirty="0" smtClean="0"/>
              <a:t>Solution</a:t>
            </a:r>
            <a:r>
              <a:rPr lang="en-US" altLang="zh-CN" dirty="0"/>
              <a:t>: All lines are HIGH except for one active output, which is LOW.  The active outputs are 5, 6, 3, and 2 in that order.</a:t>
            </a:r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23553-20B2-47A8-A2D9-B2FBBD925E7F}" type="datetime1">
              <a:rPr lang="en-US" altLang="zh-CN" smtClean="0"/>
              <a:t>10/26/2021</a:t>
            </a:fld>
            <a:endParaRPr 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 smtClean="0"/>
              <a:t>计算机学院</a:t>
            </a:r>
            <a:endParaRPr 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56</a:t>
            </a:fld>
            <a:endParaRPr lang="en-US" dirty="0"/>
          </a:p>
        </p:txBody>
      </p:sp>
      <p:pic>
        <p:nvPicPr>
          <p:cNvPr id="10" name="Picture 3" descr="AAGIGWD0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71492" y="1554481"/>
            <a:ext cx="3169987" cy="3947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3767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BCD </a:t>
            </a:r>
            <a:r>
              <a:rPr lang="en-US" altLang="zh-CN" dirty="0" smtClean="0"/>
              <a:t>Decoder/Driver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Another useful decoder is the 74LS47. This is a BCD-to-seven segment display with active LOW outputs. </a:t>
            </a:r>
            <a:r>
              <a:rPr lang="zh-CN" altLang="en-US" dirty="0" smtClean="0"/>
              <a:t>（</a:t>
            </a:r>
            <a:r>
              <a:rPr lang="en-US" altLang="zh-CN" dirty="0" smtClean="0"/>
              <a:t>P193)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23553-20B2-47A8-A2D9-B2FBBD925E7F}" type="datetime1">
              <a:rPr lang="en-US" altLang="zh-CN" smtClean="0"/>
              <a:t>10/26/2021</a:t>
            </a:fld>
            <a:endParaRPr 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计算机学院</a:t>
            </a:r>
            <a:endParaRPr 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57</a:t>
            </a:fld>
            <a:endParaRPr lang="en-US" dirty="0"/>
          </a:p>
        </p:txBody>
      </p:sp>
      <p:sp>
        <p:nvSpPr>
          <p:cNvPr id="11" name="Text Box 16"/>
          <p:cNvSpPr txBox="1">
            <a:spLocks noChangeArrowheads="1"/>
          </p:cNvSpPr>
          <p:nvPr/>
        </p:nvSpPr>
        <p:spPr bwMode="auto">
          <a:xfrm>
            <a:off x="8122920" y="3200400"/>
            <a:ext cx="3901440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zh-CN" altLang="en-US" dirty="0" smtClean="0">
                <a:ea typeface="宋体" charset="-122"/>
              </a:rPr>
              <a:t>*</a:t>
            </a:r>
            <a:r>
              <a:rPr lang="en-US" altLang="zh-CN" dirty="0" smtClean="0">
                <a:ea typeface="宋体" charset="-122"/>
              </a:rPr>
              <a:t>The </a:t>
            </a:r>
            <a:r>
              <a:rPr lang="en-US" altLang="zh-CN" i="1" dirty="0">
                <a:ea typeface="宋体" charset="-122"/>
              </a:rPr>
              <a:t>a-g</a:t>
            </a:r>
            <a:r>
              <a:rPr lang="en-US" altLang="zh-CN" dirty="0">
                <a:ea typeface="宋体" charset="-122"/>
              </a:rPr>
              <a:t> outputs are designed for much higher current than most devices (hence the word driver in the name). </a:t>
            </a:r>
          </a:p>
        </p:txBody>
      </p:sp>
      <p:pic>
        <p:nvPicPr>
          <p:cNvPr id="12" name="Picture 3" descr="AAGIGWG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33600" y="3383218"/>
            <a:ext cx="5455920" cy="328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矩形 12"/>
          <p:cNvSpPr/>
          <p:nvPr/>
        </p:nvSpPr>
        <p:spPr>
          <a:xfrm>
            <a:off x="7589520" y="4917162"/>
            <a:ext cx="32385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ea typeface="宋体" charset="-122"/>
              </a:rPr>
              <a:t>Outputs to seven segment device</a:t>
            </a:r>
          </a:p>
        </p:txBody>
      </p:sp>
      <p:sp>
        <p:nvSpPr>
          <p:cNvPr id="14" name="右大括号 13"/>
          <p:cNvSpPr/>
          <p:nvPr/>
        </p:nvSpPr>
        <p:spPr>
          <a:xfrm>
            <a:off x="7018020" y="4431268"/>
            <a:ext cx="381000" cy="1300758"/>
          </a:xfrm>
          <a:prstGeom prst="rightBrac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8856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BCD </a:t>
            </a:r>
            <a:r>
              <a:rPr lang="en-US" altLang="zh-CN" dirty="0" smtClean="0"/>
              <a:t>Decoder/Driver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Here the 7447A is an connected to an LED seven segment display. Notice the current limiting resistors, required to prevent overdriving the LED display. </a:t>
            </a:r>
          </a:p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C71BAB-43ED-4362-8F1C-E2E3ED31FC9F}" type="datetime1">
              <a:rPr lang="en-US" altLang="zh-CN" smtClean="0"/>
              <a:t>10/26/2021</a:t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计算机学院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58</a:t>
            </a:fld>
            <a:endParaRPr lang="en-US" dirty="0"/>
          </a:p>
        </p:txBody>
      </p:sp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63000676"/>
              </p:ext>
            </p:extLst>
          </p:nvPr>
        </p:nvGraphicFramePr>
        <p:xfrm>
          <a:off x="6355080" y="2331720"/>
          <a:ext cx="4343400" cy="3217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75" name="CorelDRAW" r:id="rId3" imgW="2701811" imgH="2002414" progId="CorelDRAW.Graphic.13">
                  <p:embed/>
                </p:oleObj>
              </mc:Choice>
              <mc:Fallback>
                <p:oleObj name="CorelDRAW" r:id="rId3" imgW="2701811" imgH="2002414" progId="CorelDRAW.Graphic.13">
                  <p:embed/>
                  <p:pic>
                    <p:nvPicPr>
                      <p:cNvPr id="0" name="Object 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55080" y="2331720"/>
                        <a:ext cx="4343400" cy="32178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59074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BCD Decoder/Driver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内容占位符 7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CN" sz="2400" dirty="0" smtClean="0">
                    <a:ea typeface="宋体" charset="-122"/>
                  </a:rPr>
                  <a:t>The 74LS47 features leading zero suppression, which blanks unnecessary leading zeros but keeps significant zeros as illustrated here. The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CN" sz="2400" i="1" smtClean="0">
                            <a:latin typeface="Cambria Math" panose="02040503050406030204" pitchFamily="18" charset="0"/>
                            <a:ea typeface="宋体" charset="-122"/>
                          </a:rPr>
                        </m:ctrlPr>
                      </m:accPr>
                      <m:e>
                        <m:r>
                          <m:rPr>
                            <m:nor/>
                          </m:rPr>
                          <a:rPr lang="en-US" altLang="zh-CN" sz="2400" i="1" dirty="0">
                            <a:ea typeface="宋体" charset="-122"/>
                          </a:rPr>
                          <m:t>B</m:t>
                        </m:r>
                        <m:r>
                          <m:rPr>
                            <m:nor/>
                          </m:rPr>
                          <a:rPr lang="en-US" altLang="zh-CN" sz="2400" b="0" i="1" dirty="0" smtClean="0">
                            <a:ea typeface="宋体" charset="-122"/>
                          </a:rPr>
                          <m:t>I</m:t>
                        </m:r>
                        <m:r>
                          <m:rPr>
                            <m:nor/>
                          </m:rPr>
                          <a:rPr lang="en-US" altLang="zh-CN" sz="2400" b="0" i="1" dirty="0" smtClean="0">
                            <a:ea typeface="宋体" charset="-122"/>
                          </a:rPr>
                          <m:t> </m:t>
                        </m:r>
                      </m:e>
                    </m:acc>
                    <m:r>
                      <a:rPr lang="en-US" altLang="zh-CN" sz="2400" b="0" i="1" smtClean="0">
                        <a:latin typeface="Cambria Math"/>
                        <a:ea typeface="宋体" charset="-122"/>
                      </a:rPr>
                      <m:t>/</m:t>
                    </m:r>
                    <m:acc>
                      <m:accPr>
                        <m:chr m:val="̅"/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宋体" charset="-122"/>
                          </a:rPr>
                        </m:ctrlPr>
                      </m:accPr>
                      <m:e>
                        <m:r>
                          <m:rPr>
                            <m:nor/>
                          </m:rPr>
                          <a:rPr lang="en-US" altLang="zh-CN" sz="2400" i="1" dirty="0">
                            <a:ea typeface="宋体" charset="-122"/>
                          </a:rPr>
                          <m:t>RBO</m:t>
                        </m:r>
                      </m:e>
                    </m:acc>
                  </m:oMath>
                </a14:m>
                <a:r>
                  <a:rPr lang="en-US" altLang="zh-CN" sz="2400" dirty="0" smtClean="0">
                    <a:ea typeface="宋体" charset="-122"/>
                  </a:rPr>
                  <a:t> output </a:t>
                </a:r>
                <a:r>
                  <a:rPr lang="en-US" altLang="zh-CN" sz="2400" dirty="0">
                    <a:ea typeface="宋体" charset="-122"/>
                  </a:rPr>
                  <a:t>is connected to the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CN" sz="2400" i="1" smtClean="0">
                            <a:latin typeface="Cambria Math" panose="02040503050406030204" pitchFamily="18" charset="0"/>
                            <a:ea typeface="宋体" charset="-122"/>
                          </a:rPr>
                        </m:ctrlPr>
                      </m:accPr>
                      <m:e>
                        <m:r>
                          <m:rPr>
                            <m:nor/>
                          </m:rPr>
                          <a:rPr lang="en-US" altLang="zh-CN" sz="2400" i="1" dirty="0">
                            <a:ea typeface="宋体" charset="-122"/>
                          </a:rPr>
                          <m:t>RBI</m:t>
                        </m:r>
                        <m:r>
                          <a:rPr lang="en-US" altLang="zh-CN" sz="2400" b="0" i="1" dirty="0" smtClean="0">
                            <a:latin typeface="Cambria Math"/>
                            <a:ea typeface="宋体" charset="-122"/>
                          </a:rPr>
                          <m:t> </m:t>
                        </m:r>
                      </m:e>
                    </m:acc>
                  </m:oMath>
                </a14:m>
                <a:r>
                  <a:rPr lang="en-US" altLang="zh-CN" sz="2400" dirty="0" smtClean="0">
                    <a:ea typeface="宋体" charset="-122"/>
                  </a:rPr>
                  <a:t> </a:t>
                </a:r>
                <a:r>
                  <a:rPr lang="en-US" altLang="zh-CN" sz="2400" dirty="0">
                    <a:ea typeface="宋体" charset="-122"/>
                  </a:rPr>
                  <a:t>input of the next decoder.</a:t>
                </a:r>
              </a:p>
              <a:p>
                <a:endParaRPr lang="zh-CN" altLang="en-US" sz="2400" dirty="0"/>
              </a:p>
            </p:txBody>
          </p:sp>
        </mc:Choice>
        <mc:Fallback xmlns="">
          <p:sp>
            <p:nvSpPr>
              <p:cNvPr id="8" name="内容占位符 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4"/>
                <a:stretch>
                  <a:fillRect l="-1231" t="-2238" r="-172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23553-20B2-47A8-A2D9-B2FBBD925E7F}" type="datetime1">
              <a:rPr lang="en-US" altLang="zh-CN" smtClean="0"/>
              <a:t>10/26/2021</a:t>
            </a:fld>
            <a:endParaRPr 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计算机学院</a:t>
            </a:r>
            <a:endParaRPr 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59</a:t>
            </a:fld>
            <a:endParaRPr lang="en-US" dirty="0"/>
          </a:p>
        </p:txBody>
      </p:sp>
      <p:graphicFrame>
        <p:nvGraphicFramePr>
          <p:cNvPr id="13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29105014"/>
              </p:ext>
            </p:extLst>
          </p:nvPr>
        </p:nvGraphicFramePr>
        <p:xfrm>
          <a:off x="1777047" y="3829050"/>
          <a:ext cx="6400800" cy="2311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96" name="CorelDRAW" r:id="rId5" imgW="5056472" imgH="1825224" progId="CorelDRAW.Graphic.13">
                  <p:embed/>
                </p:oleObj>
              </mc:Choice>
              <mc:Fallback>
                <p:oleObj name="CorelDRAW" r:id="rId5" imgW="5056472" imgH="1825224" progId="CorelDRAW.Graphic.1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77047" y="3829050"/>
                        <a:ext cx="6400800" cy="2311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ext Box 30"/>
          <p:cNvSpPr txBox="1">
            <a:spLocks noChangeArrowheads="1"/>
          </p:cNvSpPr>
          <p:nvPr/>
        </p:nvSpPr>
        <p:spPr bwMode="auto">
          <a:xfrm>
            <a:off x="2081847" y="6115050"/>
            <a:ext cx="7778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zh-CN" sz="1400">
                <a:ea typeface="宋体" charset="-122"/>
              </a:rPr>
              <a:t>Blanked</a:t>
            </a:r>
          </a:p>
        </p:txBody>
      </p:sp>
      <p:sp>
        <p:nvSpPr>
          <p:cNvPr id="15" name="Text Box 31"/>
          <p:cNvSpPr txBox="1">
            <a:spLocks noChangeArrowheads="1"/>
          </p:cNvSpPr>
          <p:nvPr/>
        </p:nvSpPr>
        <p:spPr bwMode="auto">
          <a:xfrm>
            <a:off x="3682047" y="6115050"/>
            <a:ext cx="7778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zh-CN" sz="1400">
                <a:ea typeface="宋体" charset="-122"/>
              </a:rPr>
              <a:t>Blanked</a:t>
            </a:r>
          </a:p>
        </p:txBody>
      </p:sp>
      <p:sp>
        <p:nvSpPr>
          <p:cNvPr id="17" name="矩形 16"/>
          <p:cNvSpPr/>
          <p:nvPr/>
        </p:nvSpPr>
        <p:spPr>
          <a:xfrm>
            <a:off x="4937760" y="6211669"/>
            <a:ext cx="4724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dirty="0">
                <a:ea typeface="宋体" charset="-122"/>
              </a:rPr>
              <a:t>Depending on the display type, current limiting resistors may be required.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336280" y="4067294"/>
            <a:ext cx="34594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Illustration of leading zero suppression</a:t>
            </a:r>
          </a:p>
          <a:p>
            <a:r>
              <a:rPr lang="zh-CN" altLang="en-US" sz="2400" dirty="0"/>
              <a:t>整数的头部灭</a:t>
            </a:r>
            <a:r>
              <a:rPr lang="en-US" altLang="zh-CN" sz="2400" dirty="0"/>
              <a:t>0</a:t>
            </a:r>
            <a:r>
              <a:rPr lang="zh-CN" altLang="en-US" sz="2400" dirty="0"/>
              <a:t>逻辑框图</a:t>
            </a:r>
          </a:p>
        </p:txBody>
      </p:sp>
    </p:spTree>
    <p:extLst>
      <p:ext uri="{BB962C8B-B14F-4D97-AF65-F5344CB8AC3E}">
        <p14:creationId xmlns:p14="http://schemas.microsoft.com/office/powerpoint/2010/main" val="3681068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Full-Adder</a:t>
            </a:r>
            <a:br>
              <a:rPr lang="en-US" altLang="zh-CN" dirty="0" smtClean="0"/>
            </a:br>
            <a:r>
              <a:rPr lang="zh-CN" altLang="en-US" sz="2800" dirty="0" smtClean="0"/>
              <a:t>全加器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5899470" cy="3541714"/>
          </a:xfrm>
        </p:spPr>
        <p:txBody>
          <a:bodyPr>
            <a:normAutofit/>
          </a:bodyPr>
          <a:lstStyle/>
          <a:p>
            <a:r>
              <a:rPr lang="en-US" altLang="zh-CN" sz="2800" dirty="0"/>
              <a:t>By contrast, a full adder has </a:t>
            </a:r>
            <a:r>
              <a:rPr lang="en-US" altLang="zh-CN" sz="2800" b="1" u="sng" dirty="0"/>
              <a:t>three binary inputs </a:t>
            </a:r>
            <a:r>
              <a:rPr lang="en-US" altLang="zh-CN" sz="2800" dirty="0"/>
              <a:t>(A, B, and Carry in) and </a:t>
            </a:r>
            <a:r>
              <a:rPr lang="en-US" altLang="zh-CN" sz="2800" b="1" u="sng" dirty="0"/>
              <a:t>two binary outputs</a:t>
            </a:r>
            <a:r>
              <a:rPr lang="en-US" altLang="zh-CN" sz="2800" dirty="0"/>
              <a:t> (Carry out and Sum). The truth table summarizes the operation.</a:t>
            </a:r>
          </a:p>
          <a:p>
            <a:endParaRPr lang="zh-CN" altLang="en-US" sz="280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C71BAB-43ED-4362-8F1C-E2E3ED31FC9F}" type="datetime1">
              <a:rPr lang="en-US" altLang="zh-CN" smtClean="0"/>
              <a:t>10/26/2021</a:t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计算机学院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6</a:t>
            </a:fld>
            <a:endParaRPr lang="en-US" dirty="0"/>
          </a:p>
        </p:txBody>
      </p:sp>
      <p:grpSp>
        <p:nvGrpSpPr>
          <p:cNvPr id="9" name="Group 76"/>
          <p:cNvGrpSpPr>
            <a:grpSpLocks/>
          </p:cNvGrpSpPr>
          <p:nvPr/>
        </p:nvGrpSpPr>
        <p:grpSpPr bwMode="auto">
          <a:xfrm>
            <a:off x="7345478" y="1323466"/>
            <a:ext cx="4029190" cy="4627544"/>
            <a:chOff x="3360" y="1248"/>
            <a:chExt cx="1776" cy="2304"/>
          </a:xfrm>
        </p:grpSpPr>
        <p:sp>
          <p:nvSpPr>
            <p:cNvPr id="10" name="Rectangle 5"/>
            <p:cNvSpPr>
              <a:spLocks noChangeArrowheads="1"/>
            </p:cNvSpPr>
            <p:nvPr/>
          </p:nvSpPr>
          <p:spPr bwMode="auto">
            <a:xfrm>
              <a:off x="4705" y="2272"/>
              <a:ext cx="431" cy="256"/>
            </a:xfrm>
            <a:prstGeom prst="rect">
              <a:avLst/>
            </a:prstGeom>
            <a:noFill/>
            <a:ln w="25400" cap="sq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eaLnBrk="1" hangingPunct="1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itchFamily="2" charset="2"/>
                <a:buNone/>
              </a:pPr>
              <a:r>
                <a:rPr lang="zh-CN" altLang="en-US" sz="2400">
                  <a:ea typeface="宋体" charset="-122"/>
                </a:rPr>
                <a:t>1</a:t>
              </a:r>
            </a:p>
          </p:txBody>
        </p:sp>
        <p:sp>
          <p:nvSpPr>
            <p:cNvPr id="11" name="Rectangle 6"/>
            <p:cNvSpPr>
              <a:spLocks noChangeArrowheads="1"/>
            </p:cNvSpPr>
            <p:nvPr/>
          </p:nvSpPr>
          <p:spPr bwMode="auto">
            <a:xfrm>
              <a:off x="4409" y="2272"/>
              <a:ext cx="296" cy="256"/>
            </a:xfrm>
            <a:prstGeom prst="rect">
              <a:avLst/>
            </a:prstGeom>
            <a:noFill/>
            <a:ln w="25400" cap="sq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eaLnBrk="1" hangingPunct="1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itchFamily="2" charset="2"/>
                <a:buNone/>
              </a:pPr>
              <a:r>
                <a:rPr lang="zh-CN" altLang="en-US" sz="2400">
                  <a:ea typeface="宋体" charset="-122"/>
                </a:rPr>
                <a:t>0</a:t>
              </a:r>
            </a:p>
          </p:txBody>
        </p:sp>
        <p:sp>
          <p:nvSpPr>
            <p:cNvPr id="12" name="Rectangle 7"/>
            <p:cNvSpPr>
              <a:spLocks noChangeArrowheads="1"/>
            </p:cNvSpPr>
            <p:nvPr/>
          </p:nvSpPr>
          <p:spPr bwMode="auto">
            <a:xfrm>
              <a:off x="4281" y="2272"/>
              <a:ext cx="128" cy="256"/>
            </a:xfrm>
            <a:prstGeom prst="rect">
              <a:avLst/>
            </a:prstGeom>
            <a:noFill/>
            <a:ln w="25400" cap="sq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eaLnBrk="1" hangingPunct="1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itchFamily="2" charset="2"/>
                <a:buNone/>
              </a:pPr>
              <a:endParaRPr lang="zh-CN" altLang="en-US" sz="2400">
                <a:ea typeface="宋体" charset="-122"/>
              </a:endParaRPr>
            </a:p>
          </p:txBody>
        </p:sp>
        <p:sp>
          <p:nvSpPr>
            <p:cNvPr id="13" name="Rectangle 8"/>
            <p:cNvSpPr>
              <a:spLocks noChangeArrowheads="1"/>
            </p:cNvSpPr>
            <p:nvPr/>
          </p:nvSpPr>
          <p:spPr bwMode="auto">
            <a:xfrm>
              <a:off x="4005" y="2272"/>
              <a:ext cx="276" cy="256"/>
            </a:xfrm>
            <a:prstGeom prst="rect">
              <a:avLst/>
            </a:prstGeom>
            <a:noFill/>
            <a:ln w="25400" cap="sq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eaLnBrk="1" hangingPunct="1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itchFamily="2" charset="2"/>
                <a:buNone/>
              </a:pPr>
              <a:r>
                <a:rPr lang="zh-CN" altLang="en-US" sz="2400">
                  <a:ea typeface="宋体" charset="-122"/>
                </a:rPr>
                <a:t>1</a:t>
              </a:r>
            </a:p>
          </p:txBody>
        </p:sp>
        <p:sp>
          <p:nvSpPr>
            <p:cNvPr id="14" name="Rectangle 9"/>
            <p:cNvSpPr>
              <a:spLocks noChangeArrowheads="1"/>
            </p:cNvSpPr>
            <p:nvPr/>
          </p:nvSpPr>
          <p:spPr bwMode="auto">
            <a:xfrm>
              <a:off x="3682" y="2272"/>
              <a:ext cx="323" cy="256"/>
            </a:xfrm>
            <a:prstGeom prst="rect">
              <a:avLst/>
            </a:prstGeom>
            <a:noFill/>
            <a:ln w="25400" cap="sq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eaLnBrk="1" hangingPunct="1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itchFamily="2" charset="2"/>
                <a:buNone/>
              </a:pPr>
              <a:r>
                <a:rPr lang="zh-CN" altLang="en-US" sz="2400">
                  <a:ea typeface="宋体" charset="-122"/>
                </a:rPr>
                <a:t>1</a:t>
              </a:r>
            </a:p>
          </p:txBody>
        </p:sp>
        <p:sp>
          <p:nvSpPr>
            <p:cNvPr id="15" name="Rectangle 10"/>
            <p:cNvSpPr>
              <a:spLocks noChangeArrowheads="1"/>
            </p:cNvSpPr>
            <p:nvPr/>
          </p:nvSpPr>
          <p:spPr bwMode="auto">
            <a:xfrm>
              <a:off x="3360" y="2272"/>
              <a:ext cx="322" cy="256"/>
            </a:xfrm>
            <a:prstGeom prst="rect">
              <a:avLst/>
            </a:prstGeom>
            <a:noFill/>
            <a:ln w="25400" cap="sq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eaLnBrk="1" hangingPunct="1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itchFamily="2" charset="2"/>
                <a:buNone/>
              </a:pPr>
              <a:r>
                <a:rPr lang="zh-CN" altLang="en-US" sz="2400">
                  <a:ea typeface="宋体" charset="-122"/>
                </a:rPr>
                <a:t>0</a:t>
              </a:r>
            </a:p>
          </p:txBody>
        </p:sp>
        <p:sp>
          <p:nvSpPr>
            <p:cNvPr id="16" name="Rectangle 11"/>
            <p:cNvSpPr>
              <a:spLocks noChangeArrowheads="1"/>
            </p:cNvSpPr>
            <p:nvPr/>
          </p:nvSpPr>
          <p:spPr bwMode="auto">
            <a:xfrm>
              <a:off x="4705" y="2528"/>
              <a:ext cx="431" cy="256"/>
            </a:xfrm>
            <a:prstGeom prst="rect">
              <a:avLst/>
            </a:prstGeom>
            <a:noFill/>
            <a:ln w="25400" cap="sq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eaLnBrk="1" hangingPunct="1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itchFamily="2" charset="2"/>
                <a:buNone/>
              </a:pPr>
              <a:r>
                <a:rPr lang="zh-CN" altLang="en-US" sz="2400">
                  <a:ea typeface="宋体" charset="-122"/>
                </a:rPr>
                <a:t>0</a:t>
              </a:r>
            </a:p>
          </p:txBody>
        </p:sp>
        <p:sp>
          <p:nvSpPr>
            <p:cNvPr id="17" name="Rectangle 12"/>
            <p:cNvSpPr>
              <a:spLocks noChangeArrowheads="1"/>
            </p:cNvSpPr>
            <p:nvPr/>
          </p:nvSpPr>
          <p:spPr bwMode="auto">
            <a:xfrm>
              <a:off x="4409" y="2528"/>
              <a:ext cx="296" cy="256"/>
            </a:xfrm>
            <a:prstGeom prst="rect">
              <a:avLst/>
            </a:prstGeom>
            <a:noFill/>
            <a:ln w="25400" cap="sq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eaLnBrk="1" hangingPunct="1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itchFamily="2" charset="2"/>
                <a:buNone/>
              </a:pPr>
              <a:r>
                <a:rPr lang="zh-CN" altLang="en-US" sz="2400">
                  <a:ea typeface="宋体" charset="-122"/>
                </a:rPr>
                <a:t>1</a:t>
              </a:r>
            </a:p>
          </p:txBody>
        </p:sp>
        <p:sp>
          <p:nvSpPr>
            <p:cNvPr id="18" name="Rectangle 13"/>
            <p:cNvSpPr>
              <a:spLocks noChangeArrowheads="1"/>
            </p:cNvSpPr>
            <p:nvPr/>
          </p:nvSpPr>
          <p:spPr bwMode="auto">
            <a:xfrm>
              <a:off x="4281" y="2528"/>
              <a:ext cx="128" cy="256"/>
            </a:xfrm>
            <a:prstGeom prst="rect">
              <a:avLst/>
            </a:prstGeom>
            <a:noFill/>
            <a:ln w="25400" cap="sq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eaLnBrk="1" hangingPunct="1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itchFamily="2" charset="2"/>
                <a:buNone/>
              </a:pPr>
              <a:endParaRPr lang="zh-CN" altLang="en-US" sz="2400">
                <a:ea typeface="宋体" charset="-122"/>
              </a:endParaRPr>
            </a:p>
          </p:txBody>
        </p:sp>
        <p:sp>
          <p:nvSpPr>
            <p:cNvPr id="19" name="Rectangle 14"/>
            <p:cNvSpPr>
              <a:spLocks noChangeArrowheads="1"/>
            </p:cNvSpPr>
            <p:nvPr/>
          </p:nvSpPr>
          <p:spPr bwMode="auto">
            <a:xfrm>
              <a:off x="4005" y="2528"/>
              <a:ext cx="276" cy="256"/>
            </a:xfrm>
            <a:prstGeom prst="rect">
              <a:avLst/>
            </a:prstGeom>
            <a:noFill/>
            <a:ln w="25400" cap="sq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eaLnBrk="1" hangingPunct="1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itchFamily="2" charset="2"/>
                <a:buNone/>
              </a:pPr>
              <a:r>
                <a:rPr lang="zh-CN" altLang="en-US" sz="2400">
                  <a:ea typeface="宋体" charset="-122"/>
                </a:rPr>
                <a:t>0</a:t>
              </a:r>
            </a:p>
          </p:txBody>
        </p:sp>
        <p:sp>
          <p:nvSpPr>
            <p:cNvPr id="20" name="Rectangle 15"/>
            <p:cNvSpPr>
              <a:spLocks noChangeArrowheads="1"/>
            </p:cNvSpPr>
            <p:nvPr/>
          </p:nvSpPr>
          <p:spPr bwMode="auto">
            <a:xfrm>
              <a:off x="3682" y="2528"/>
              <a:ext cx="323" cy="256"/>
            </a:xfrm>
            <a:prstGeom prst="rect">
              <a:avLst/>
            </a:prstGeom>
            <a:noFill/>
            <a:ln w="25400" cap="sq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eaLnBrk="1" hangingPunct="1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itchFamily="2" charset="2"/>
                <a:buNone/>
              </a:pPr>
              <a:r>
                <a:rPr lang="zh-CN" altLang="en-US" sz="2400">
                  <a:ea typeface="宋体" charset="-122"/>
                </a:rPr>
                <a:t>0</a:t>
              </a:r>
            </a:p>
          </p:txBody>
        </p:sp>
        <p:sp>
          <p:nvSpPr>
            <p:cNvPr id="21" name="Rectangle 16"/>
            <p:cNvSpPr>
              <a:spLocks noChangeArrowheads="1"/>
            </p:cNvSpPr>
            <p:nvPr/>
          </p:nvSpPr>
          <p:spPr bwMode="auto">
            <a:xfrm>
              <a:off x="3360" y="2528"/>
              <a:ext cx="322" cy="256"/>
            </a:xfrm>
            <a:prstGeom prst="rect">
              <a:avLst/>
            </a:prstGeom>
            <a:noFill/>
            <a:ln w="25400" cap="sq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eaLnBrk="1" hangingPunct="1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itchFamily="2" charset="2"/>
                <a:buNone/>
              </a:pPr>
              <a:r>
                <a:rPr lang="zh-CN" altLang="en-US" sz="2400">
                  <a:ea typeface="宋体" charset="-122"/>
                </a:rPr>
                <a:t>1</a:t>
              </a:r>
            </a:p>
          </p:txBody>
        </p:sp>
        <p:sp>
          <p:nvSpPr>
            <p:cNvPr id="22" name="Rectangle 17"/>
            <p:cNvSpPr>
              <a:spLocks noChangeArrowheads="1"/>
            </p:cNvSpPr>
            <p:nvPr/>
          </p:nvSpPr>
          <p:spPr bwMode="auto">
            <a:xfrm>
              <a:off x="4705" y="2784"/>
              <a:ext cx="431" cy="256"/>
            </a:xfrm>
            <a:prstGeom prst="rect">
              <a:avLst/>
            </a:prstGeom>
            <a:noFill/>
            <a:ln w="25400" cap="sq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eaLnBrk="1" hangingPunct="1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itchFamily="2" charset="2"/>
                <a:buNone/>
              </a:pPr>
              <a:r>
                <a:rPr lang="zh-CN" altLang="en-US" sz="2400">
                  <a:ea typeface="宋体" charset="-122"/>
                </a:rPr>
                <a:t>1</a:t>
              </a:r>
            </a:p>
          </p:txBody>
        </p:sp>
        <p:sp>
          <p:nvSpPr>
            <p:cNvPr id="23" name="Rectangle 18"/>
            <p:cNvSpPr>
              <a:spLocks noChangeArrowheads="1"/>
            </p:cNvSpPr>
            <p:nvPr/>
          </p:nvSpPr>
          <p:spPr bwMode="auto">
            <a:xfrm>
              <a:off x="4409" y="2784"/>
              <a:ext cx="296" cy="256"/>
            </a:xfrm>
            <a:prstGeom prst="rect">
              <a:avLst/>
            </a:prstGeom>
            <a:noFill/>
            <a:ln w="25400" cap="sq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eaLnBrk="1" hangingPunct="1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itchFamily="2" charset="2"/>
                <a:buNone/>
              </a:pPr>
              <a:r>
                <a:rPr lang="zh-CN" altLang="en-US" sz="2400">
                  <a:ea typeface="宋体" charset="-122"/>
                </a:rPr>
                <a:t>0</a:t>
              </a:r>
            </a:p>
          </p:txBody>
        </p:sp>
        <p:sp>
          <p:nvSpPr>
            <p:cNvPr id="24" name="Rectangle 19"/>
            <p:cNvSpPr>
              <a:spLocks noChangeArrowheads="1"/>
            </p:cNvSpPr>
            <p:nvPr/>
          </p:nvSpPr>
          <p:spPr bwMode="auto">
            <a:xfrm>
              <a:off x="4281" y="2784"/>
              <a:ext cx="128" cy="256"/>
            </a:xfrm>
            <a:prstGeom prst="rect">
              <a:avLst/>
            </a:prstGeom>
            <a:noFill/>
            <a:ln w="25400" cap="sq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eaLnBrk="1" hangingPunct="1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itchFamily="2" charset="2"/>
                <a:buNone/>
              </a:pPr>
              <a:endParaRPr lang="zh-CN" altLang="en-US" sz="2400">
                <a:ea typeface="宋体" charset="-122"/>
              </a:endParaRPr>
            </a:p>
          </p:txBody>
        </p:sp>
        <p:sp>
          <p:nvSpPr>
            <p:cNvPr id="25" name="Rectangle 20"/>
            <p:cNvSpPr>
              <a:spLocks noChangeArrowheads="1"/>
            </p:cNvSpPr>
            <p:nvPr/>
          </p:nvSpPr>
          <p:spPr bwMode="auto">
            <a:xfrm>
              <a:off x="4005" y="2784"/>
              <a:ext cx="276" cy="256"/>
            </a:xfrm>
            <a:prstGeom prst="rect">
              <a:avLst/>
            </a:prstGeom>
            <a:noFill/>
            <a:ln w="25400" cap="sq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eaLnBrk="1" hangingPunct="1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itchFamily="2" charset="2"/>
                <a:buNone/>
              </a:pPr>
              <a:r>
                <a:rPr lang="zh-CN" altLang="en-US" sz="2400">
                  <a:ea typeface="宋体" charset="-122"/>
                </a:rPr>
                <a:t>1</a:t>
              </a:r>
            </a:p>
          </p:txBody>
        </p:sp>
        <p:sp>
          <p:nvSpPr>
            <p:cNvPr id="26" name="Rectangle 21"/>
            <p:cNvSpPr>
              <a:spLocks noChangeArrowheads="1"/>
            </p:cNvSpPr>
            <p:nvPr/>
          </p:nvSpPr>
          <p:spPr bwMode="auto">
            <a:xfrm>
              <a:off x="3682" y="2784"/>
              <a:ext cx="323" cy="256"/>
            </a:xfrm>
            <a:prstGeom prst="rect">
              <a:avLst/>
            </a:prstGeom>
            <a:noFill/>
            <a:ln w="25400" cap="sq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eaLnBrk="1" hangingPunct="1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itchFamily="2" charset="2"/>
                <a:buNone/>
              </a:pPr>
              <a:r>
                <a:rPr lang="zh-CN" altLang="en-US" sz="2400">
                  <a:ea typeface="宋体" charset="-122"/>
                </a:rPr>
                <a:t>0</a:t>
              </a:r>
            </a:p>
          </p:txBody>
        </p:sp>
        <p:sp>
          <p:nvSpPr>
            <p:cNvPr id="27" name="Rectangle 22"/>
            <p:cNvSpPr>
              <a:spLocks noChangeArrowheads="1"/>
            </p:cNvSpPr>
            <p:nvPr/>
          </p:nvSpPr>
          <p:spPr bwMode="auto">
            <a:xfrm>
              <a:off x="3360" y="2784"/>
              <a:ext cx="322" cy="256"/>
            </a:xfrm>
            <a:prstGeom prst="rect">
              <a:avLst/>
            </a:prstGeom>
            <a:noFill/>
            <a:ln w="25400" cap="sq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eaLnBrk="1" hangingPunct="1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itchFamily="2" charset="2"/>
                <a:buNone/>
              </a:pPr>
              <a:r>
                <a:rPr lang="zh-CN" altLang="en-US" sz="2400">
                  <a:ea typeface="宋体" charset="-122"/>
                </a:rPr>
                <a:t>1</a:t>
              </a:r>
            </a:p>
          </p:txBody>
        </p:sp>
        <p:sp>
          <p:nvSpPr>
            <p:cNvPr id="28" name="Rectangle 23"/>
            <p:cNvSpPr>
              <a:spLocks noChangeArrowheads="1"/>
            </p:cNvSpPr>
            <p:nvPr/>
          </p:nvSpPr>
          <p:spPr bwMode="auto">
            <a:xfrm>
              <a:off x="4705" y="3040"/>
              <a:ext cx="431" cy="256"/>
            </a:xfrm>
            <a:prstGeom prst="rect">
              <a:avLst/>
            </a:prstGeom>
            <a:noFill/>
            <a:ln w="25400" cap="sq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eaLnBrk="1" hangingPunct="1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itchFamily="2" charset="2"/>
                <a:buNone/>
              </a:pPr>
              <a:r>
                <a:rPr lang="zh-CN" altLang="en-US" sz="2400">
                  <a:ea typeface="宋体" charset="-122"/>
                </a:rPr>
                <a:t>1</a:t>
              </a:r>
            </a:p>
          </p:txBody>
        </p:sp>
        <p:sp>
          <p:nvSpPr>
            <p:cNvPr id="29" name="Rectangle 24"/>
            <p:cNvSpPr>
              <a:spLocks noChangeArrowheads="1"/>
            </p:cNvSpPr>
            <p:nvPr/>
          </p:nvSpPr>
          <p:spPr bwMode="auto">
            <a:xfrm>
              <a:off x="4409" y="3040"/>
              <a:ext cx="296" cy="256"/>
            </a:xfrm>
            <a:prstGeom prst="rect">
              <a:avLst/>
            </a:prstGeom>
            <a:noFill/>
            <a:ln w="25400" cap="sq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eaLnBrk="1" hangingPunct="1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itchFamily="2" charset="2"/>
                <a:buNone/>
              </a:pPr>
              <a:r>
                <a:rPr lang="zh-CN" altLang="en-US" sz="2400">
                  <a:ea typeface="宋体" charset="-122"/>
                </a:rPr>
                <a:t>0</a:t>
              </a:r>
            </a:p>
          </p:txBody>
        </p:sp>
        <p:sp>
          <p:nvSpPr>
            <p:cNvPr id="30" name="Rectangle 25"/>
            <p:cNvSpPr>
              <a:spLocks noChangeArrowheads="1"/>
            </p:cNvSpPr>
            <p:nvPr/>
          </p:nvSpPr>
          <p:spPr bwMode="auto">
            <a:xfrm>
              <a:off x="4281" y="3040"/>
              <a:ext cx="128" cy="256"/>
            </a:xfrm>
            <a:prstGeom prst="rect">
              <a:avLst/>
            </a:prstGeom>
            <a:noFill/>
            <a:ln w="25400" cap="sq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eaLnBrk="1" hangingPunct="1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itchFamily="2" charset="2"/>
                <a:buNone/>
              </a:pPr>
              <a:endParaRPr lang="zh-CN" altLang="en-US" sz="2400">
                <a:ea typeface="宋体" charset="-122"/>
              </a:endParaRPr>
            </a:p>
          </p:txBody>
        </p:sp>
        <p:sp>
          <p:nvSpPr>
            <p:cNvPr id="31" name="Rectangle 26"/>
            <p:cNvSpPr>
              <a:spLocks noChangeArrowheads="1"/>
            </p:cNvSpPr>
            <p:nvPr/>
          </p:nvSpPr>
          <p:spPr bwMode="auto">
            <a:xfrm>
              <a:off x="4005" y="3040"/>
              <a:ext cx="276" cy="256"/>
            </a:xfrm>
            <a:prstGeom prst="rect">
              <a:avLst/>
            </a:prstGeom>
            <a:noFill/>
            <a:ln w="25400" cap="sq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eaLnBrk="1" hangingPunct="1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itchFamily="2" charset="2"/>
                <a:buNone/>
              </a:pPr>
              <a:r>
                <a:rPr lang="zh-CN" altLang="en-US" sz="2400">
                  <a:ea typeface="宋体" charset="-122"/>
                </a:rPr>
                <a:t>0</a:t>
              </a:r>
            </a:p>
          </p:txBody>
        </p:sp>
        <p:sp>
          <p:nvSpPr>
            <p:cNvPr id="32" name="Rectangle 27"/>
            <p:cNvSpPr>
              <a:spLocks noChangeArrowheads="1"/>
            </p:cNvSpPr>
            <p:nvPr/>
          </p:nvSpPr>
          <p:spPr bwMode="auto">
            <a:xfrm>
              <a:off x="3682" y="3040"/>
              <a:ext cx="323" cy="256"/>
            </a:xfrm>
            <a:prstGeom prst="rect">
              <a:avLst/>
            </a:prstGeom>
            <a:noFill/>
            <a:ln w="25400" cap="sq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eaLnBrk="1" hangingPunct="1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itchFamily="2" charset="2"/>
                <a:buNone/>
              </a:pPr>
              <a:r>
                <a:rPr lang="zh-CN" altLang="en-US" sz="2400">
                  <a:ea typeface="宋体" charset="-122"/>
                </a:rPr>
                <a:t>1</a:t>
              </a:r>
            </a:p>
          </p:txBody>
        </p:sp>
        <p:sp>
          <p:nvSpPr>
            <p:cNvPr id="33" name="Rectangle 28"/>
            <p:cNvSpPr>
              <a:spLocks noChangeArrowheads="1"/>
            </p:cNvSpPr>
            <p:nvPr/>
          </p:nvSpPr>
          <p:spPr bwMode="auto">
            <a:xfrm>
              <a:off x="3360" y="3040"/>
              <a:ext cx="322" cy="256"/>
            </a:xfrm>
            <a:prstGeom prst="rect">
              <a:avLst/>
            </a:prstGeom>
            <a:noFill/>
            <a:ln w="25400" cap="sq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eaLnBrk="1" hangingPunct="1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itchFamily="2" charset="2"/>
                <a:buNone/>
              </a:pPr>
              <a:r>
                <a:rPr lang="zh-CN" altLang="en-US" sz="2400">
                  <a:ea typeface="宋体" charset="-122"/>
                </a:rPr>
                <a:t>1</a:t>
              </a:r>
            </a:p>
          </p:txBody>
        </p:sp>
        <p:sp>
          <p:nvSpPr>
            <p:cNvPr id="34" name="Rectangle 29"/>
            <p:cNvSpPr>
              <a:spLocks noChangeArrowheads="1"/>
            </p:cNvSpPr>
            <p:nvPr/>
          </p:nvSpPr>
          <p:spPr bwMode="auto">
            <a:xfrm>
              <a:off x="4705" y="3296"/>
              <a:ext cx="431" cy="256"/>
            </a:xfrm>
            <a:prstGeom prst="rect">
              <a:avLst/>
            </a:prstGeom>
            <a:noFill/>
            <a:ln w="25400" cap="sq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eaLnBrk="1" hangingPunct="1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itchFamily="2" charset="2"/>
                <a:buNone/>
              </a:pPr>
              <a:r>
                <a:rPr lang="zh-CN" altLang="en-US" sz="2400">
                  <a:ea typeface="宋体" charset="-122"/>
                </a:rPr>
                <a:t>1</a:t>
              </a:r>
            </a:p>
          </p:txBody>
        </p:sp>
        <p:sp>
          <p:nvSpPr>
            <p:cNvPr id="35" name="Rectangle 30"/>
            <p:cNvSpPr>
              <a:spLocks noChangeArrowheads="1"/>
            </p:cNvSpPr>
            <p:nvPr/>
          </p:nvSpPr>
          <p:spPr bwMode="auto">
            <a:xfrm>
              <a:off x="4409" y="3296"/>
              <a:ext cx="296" cy="256"/>
            </a:xfrm>
            <a:prstGeom prst="rect">
              <a:avLst/>
            </a:prstGeom>
            <a:noFill/>
            <a:ln w="25400" cap="sq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eaLnBrk="1" hangingPunct="1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itchFamily="2" charset="2"/>
                <a:buNone/>
              </a:pPr>
              <a:r>
                <a:rPr lang="zh-CN" altLang="en-US" sz="2400">
                  <a:ea typeface="宋体" charset="-122"/>
                </a:rPr>
                <a:t>1</a:t>
              </a:r>
            </a:p>
          </p:txBody>
        </p:sp>
        <p:sp>
          <p:nvSpPr>
            <p:cNvPr id="36" name="Rectangle 31"/>
            <p:cNvSpPr>
              <a:spLocks noChangeArrowheads="1"/>
            </p:cNvSpPr>
            <p:nvPr/>
          </p:nvSpPr>
          <p:spPr bwMode="auto">
            <a:xfrm>
              <a:off x="4281" y="3296"/>
              <a:ext cx="128" cy="256"/>
            </a:xfrm>
            <a:prstGeom prst="rect">
              <a:avLst/>
            </a:prstGeom>
            <a:noFill/>
            <a:ln w="25400" cap="sq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eaLnBrk="1" hangingPunct="1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itchFamily="2" charset="2"/>
                <a:buNone/>
              </a:pPr>
              <a:endParaRPr lang="zh-CN" altLang="en-US" sz="2400">
                <a:ea typeface="宋体" charset="-122"/>
              </a:endParaRPr>
            </a:p>
          </p:txBody>
        </p:sp>
        <p:sp>
          <p:nvSpPr>
            <p:cNvPr id="37" name="Rectangle 32"/>
            <p:cNvSpPr>
              <a:spLocks noChangeArrowheads="1"/>
            </p:cNvSpPr>
            <p:nvPr/>
          </p:nvSpPr>
          <p:spPr bwMode="auto">
            <a:xfrm>
              <a:off x="4005" y="3296"/>
              <a:ext cx="276" cy="256"/>
            </a:xfrm>
            <a:prstGeom prst="rect">
              <a:avLst/>
            </a:prstGeom>
            <a:noFill/>
            <a:ln w="25400" cap="sq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eaLnBrk="1" hangingPunct="1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itchFamily="2" charset="2"/>
                <a:buNone/>
              </a:pPr>
              <a:r>
                <a:rPr lang="zh-CN" altLang="en-US" sz="2400">
                  <a:ea typeface="宋体" charset="-122"/>
                </a:rPr>
                <a:t>1</a:t>
              </a:r>
            </a:p>
          </p:txBody>
        </p:sp>
        <p:sp>
          <p:nvSpPr>
            <p:cNvPr id="38" name="Rectangle 33"/>
            <p:cNvSpPr>
              <a:spLocks noChangeArrowheads="1"/>
            </p:cNvSpPr>
            <p:nvPr/>
          </p:nvSpPr>
          <p:spPr bwMode="auto">
            <a:xfrm>
              <a:off x="3682" y="3296"/>
              <a:ext cx="323" cy="256"/>
            </a:xfrm>
            <a:prstGeom prst="rect">
              <a:avLst/>
            </a:prstGeom>
            <a:noFill/>
            <a:ln w="25400" cap="sq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eaLnBrk="1" hangingPunct="1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itchFamily="2" charset="2"/>
                <a:buNone/>
              </a:pPr>
              <a:r>
                <a:rPr lang="zh-CN" altLang="en-US" sz="2400">
                  <a:ea typeface="宋体" charset="-122"/>
                </a:rPr>
                <a:t>1</a:t>
              </a:r>
            </a:p>
          </p:txBody>
        </p:sp>
        <p:sp>
          <p:nvSpPr>
            <p:cNvPr id="39" name="Rectangle 34"/>
            <p:cNvSpPr>
              <a:spLocks noChangeArrowheads="1"/>
            </p:cNvSpPr>
            <p:nvPr/>
          </p:nvSpPr>
          <p:spPr bwMode="auto">
            <a:xfrm>
              <a:off x="3360" y="3296"/>
              <a:ext cx="322" cy="256"/>
            </a:xfrm>
            <a:prstGeom prst="rect">
              <a:avLst/>
            </a:prstGeom>
            <a:noFill/>
            <a:ln w="25400" cap="sq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eaLnBrk="1" hangingPunct="1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itchFamily="2" charset="2"/>
                <a:buNone/>
              </a:pPr>
              <a:r>
                <a:rPr lang="zh-CN" altLang="en-US" sz="2400">
                  <a:ea typeface="宋体" charset="-122"/>
                </a:rPr>
                <a:t>1</a:t>
              </a:r>
            </a:p>
          </p:txBody>
        </p:sp>
        <p:sp>
          <p:nvSpPr>
            <p:cNvPr id="40" name="Rectangle 35"/>
            <p:cNvSpPr>
              <a:spLocks noChangeArrowheads="1"/>
            </p:cNvSpPr>
            <p:nvPr/>
          </p:nvSpPr>
          <p:spPr bwMode="auto">
            <a:xfrm>
              <a:off x="4005" y="2016"/>
              <a:ext cx="276" cy="256"/>
            </a:xfrm>
            <a:prstGeom prst="rect">
              <a:avLst/>
            </a:prstGeom>
            <a:noFill/>
            <a:ln w="25400" cap="sq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eaLnBrk="1" hangingPunct="1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itchFamily="2" charset="2"/>
                <a:buNone/>
              </a:pPr>
              <a:r>
                <a:rPr lang="zh-CN" altLang="en-US" sz="2400">
                  <a:ea typeface="宋体" charset="-122"/>
                </a:rPr>
                <a:t>0</a:t>
              </a:r>
            </a:p>
          </p:txBody>
        </p:sp>
        <p:sp>
          <p:nvSpPr>
            <p:cNvPr id="41" name="Rectangle 36"/>
            <p:cNvSpPr>
              <a:spLocks noChangeArrowheads="1"/>
            </p:cNvSpPr>
            <p:nvPr/>
          </p:nvSpPr>
          <p:spPr bwMode="auto">
            <a:xfrm>
              <a:off x="4005" y="1760"/>
              <a:ext cx="276" cy="256"/>
            </a:xfrm>
            <a:prstGeom prst="rect">
              <a:avLst/>
            </a:prstGeom>
            <a:noFill/>
            <a:ln w="25400" cap="sq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eaLnBrk="1" hangingPunct="1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itchFamily="2" charset="2"/>
                <a:buNone/>
              </a:pPr>
              <a:r>
                <a:rPr lang="zh-CN" altLang="en-US" sz="2400">
                  <a:ea typeface="宋体" charset="-122"/>
                </a:rPr>
                <a:t>1</a:t>
              </a:r>
            </a:p>
          </p:txBody>
        </p:sp>
        <p:sp>
          <p:nvSpPr>
            <p:cNvPr id="42" name="Rectangle 37"/>
            <p:cNvSpPr>
              <a:spLocks noChangeArrowheads="1"/>
            </p:cNvSpPr>
            <p:nvPr/>
          </p:nvSpPr>
          <p:spPr bwMode="auto">
            <a:xfrm>
              <a:off x="4005" y="1504"/>
              <a:ext cx="276" cy="256"/>
            </a:xfrm>
            <a:prstGeom prst="rect">
              <a:avLst/>
            </a:prstGeom>
            <a:noFill/>
            <a:ln w="25400" cap="sq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eaLnBrk="1" hangingPunct="1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itchFamily="2" charset="2"/>
                <a:buNone/>
              </a:pPr>
              <a:r>
                <a:rPr lang="zh-CN" altLang="en-US" sz="2400">
                  <a:ea typeface="宋体" charset="-122"/>
                </a:rPr>
                <a:t>0</a:t>
              </a:r>
            </a:p>
          </p:txBody>
        </p:sp>
        <p:sp>
          <p:nvSpPr>
            <p:cNvPr id="43" name="Rectangle 38"/>
            <p:cNvSpPr>
              <a:spLocks noChangeArrowheads="1"/>
            </p:cNvSpPr>
            <p:nvPr/>
          </p:nvSpPr>
          <p:spPr bwMode="auto">
            <a:xfrm>
              <a:off x="4005" y="1248"/>
              <a:ext cx="276" cy="256"/>
            </a:xfrm>
            <a:prstGeom prst="rect">
              <a:avLst/>
            </a:prstGeom>
            <a:noFill/>
            <a:ln w="25400" cap="sq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eaLnBrk="1" hangingPunct="1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itchFamily="2" charset="2"/>
                <a:buNone/>
              </a:pPr>
              <a:r>
                <a:rPr lang="en-US" altLang="zh-CN" sz="2400" dirty="0" err="1" smtClean="0">
                  <a:ea typeface="宋体" charset="-122"/>
                </a:rPr>
                <a:t>C</a:t>
              </a:r>
              <a:r>
                <a:rPr lang="en-US" altLang="zh-CN" sz="2400" baseline="-25000" dirty="0" err="1" smtClean="0">
                  <a:ea typeface="宋体" charset="-122"/>
                </a:rPr>
                <a:t>in</a:t>
              </a:r>
              <a:endParaRPr lang="en-US" altLang="zh-CN" sz="2400" baseline="-25000" dirty="0">
                <a:ea typeface="宋体" charset="-122"/>
              </a:endParaRPr>
            </a:p>
          </p:txBody>
        </p:sp>
        <p:sp>
          <p:nvSpPr>
            <p:cNvPr id="44" name="Rectangle 39"/>
            <p:cNvSpPr>
              <a:spLocks noChangeArrowheads="1"/>
            </p:cNvSpPr>
            <p:nvPr/>
          </p:nvSpPr>
          <p:spPr bwMode="auto">
            <a:xfrm>
              <a:off x="4281" y="2016"/>
              <a:ext cx="128" cy="256"/>
            </a:xfrm>
            <a:prstGeom prst="rect">
              <a:avLst/>
            </a:prstGeom>
            <a:noFill/>
            <a:ln w="25400" cap="sq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eaLnBrk="1" hangingPunct="1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itchFamily="2" charset="2"/>
                <a:buNone/>
              </a:pPr>
              <a:endParaRPr lang="zh-CN" altLang="en-US" sz="2400">
                <a:ea typeface="宋体" charset="-122"/>
              </a:endParaRPr>
            </a:p>
          </p:txBody>
        </p:sp>
        <p:sp>
          <p:nvSpPr>
            <p:cNvPr id="45" name="Rectangle 40"/>
            <p:cNvSpPr>
              <a:spLocks noChangeArrowheads="1"/>
            </p:cNvSpPr>
            <p:nvPr/>
          </p:nvSpPr>
          <p:spPr bwMode="auto">
            <a:xfrm>
              <a:off x="4281" y="1760"/>
              <a:ext cx="128" cy="256"/>
            </a:xfrm>
            <a:prstGeom prst="rect">
              <a:avLst/>
            </a:prstGeom>
            <a:noFill/>
            <a:ln w="25400" cap="sq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eaLnBrk="1" hangingPunct="1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itchFamily="2" charset="2"/>
                <a:buNone/>
              </a:pPr>
              <a:endParaRPr lang="zh-CN" altLang="en-US" sz="2400">
                <a:ea typeface="宋体" charset="-122"/>
              </a:endParaRPr>
            </a:p>
          </p:txBody>
        </p:sp>
        <p:sp>
          <p:nvSpPr>
            <p:cNvPr id="46" name="Rectangle 41"/>
            <p:cNvSpPr>
              <a:spLocks noChangeArrowheads="1"/>
            </p:cNvSpPr>
            <p:nvPr/>
          </p:nvSpPr>
          <p:spPr bwMode="auto">
            <a:xfrm>
              <a:off x="4281" y="1504"/>
              <a:ext cx="128" cy="256"/>
            </a:xfrm>
            <a:prstGeom prst="rect">
              <a:avLst/>
            </a:prstGeom>
            <a:noFill/>
            <a:ln w="25400" cap="sq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eaLnBrk="1" hangingPunct="1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itchFamily="2" charset="2"/>
                <a:buNone/>
              </a:pPr>
              <a:endParaRPr lang="zh-CN" altLang="en-US" sz="2400">
                <a:ea typeface="宋体" charset="-122"/>
              </a:endParaRPr>
            </a:p>
          </p:txBody>
        </p:sp>
        <p:sp>
          <p:nvSpPr>
            <p:cNvPr id="47" name="Rectangle 42"/>
            <p:cNvSpPr>
              <a:spLocks noChangeArrowheads="1"/>
            </p:cNvSpPr>
            <p:nvPr/>
          </p:nvSpPr>
          <p:spPr bwMode="auto">
            <a:xfrm>
              <a:off x="4281" y="1248"/>
              <a:ext cx="128" cy="256"/>
            </a:xfrm>
            <a:prstGeom prst="rect">
              <a:avLst/>
            </a:prstGeom>
            <a:noFill/>
            <a:ln w="25400" cap="sq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eaLnBrk="1" hangingPunct="1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itchFamily="2" charset="2"/>
                <a:buNone/>
              </a:pPr>
              <a:endParaRPr lang="zh-CN" altLang="en-US" sz="2400">
                <a:ea typeface="宋体" charset="-122"/>
              </a:endParaRPr>
            </a:p>
          </p:txBody>
        </p:sp>
        <p:sp>
          <p:nvSpPr>
            <p:cNvPr id="48" name="Rectangle 43"/>
            <p:cNvSpPr>
              <a:spLocks noChangeArrowheads="1"/>
            </p:cNvSpPr>
            <p:nvPr/>
          </p:nvSpPr>
          <p:spPr bwMode="auto">
            <a:xfrm>
              <a:off x="4705" y="2016"/>
              <a:ext cx="431" cy="256"/>
            </a:xfrm>
            <a:prstGeom prst="rect">
              <a:avLst/>
            </a:prstGeom>
            <a:noFill/>
            <a:ln w="25400" cap="sq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eaLnBrk="1" hangingPunct="1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itchFamily="2" charset="2"/>
                <a:buNone/>
              </a:pPr>
              <a:r>
                <a:rPr lang="zh-CN" altLang="en-US" sz="2400">
                  <a:ea typeface="宋体" charset="-122"/>
                </a:rPr>
                <a:t>0</a:t>
              </a:r>
            </a:p>
          </p:txBody>
        </p:sp>
        <p:sp>
          <p:nvSpPr>
            <p:cNvPr id="49" name="Rectangle 44"/>
            <p:cNvSpPr>
              <a:spLocks noChangeArrowheads="1"/>
            </p:cNvSpPr>
            <p:nvPr/>
          </p:nvSpPr>
          <p:spPr bwMode="auto">
            <a:xfrm>
              <a:off x="4409" y="2016"/>
              <a:ext cx="296" cy="256"/>
            </a:xfrm>
            <a:prstGeom prst="rect">
              <a:avLst/>
            </a:prstGeom>
            <a:noFill/>
            <a:ln w="25400" cap="sq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eaLnBrk="1" hangingPunct="1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itchFamily="2" charset="2"/>
                <a:buNone/>
              </a:pPr>
              <a:r>
                <a:rPr lang="zh-CN" altLang="en-US" sz="2400">
                  <a:ea typeface="宋体" charset="-122"/>
                </a:rPr>
                <a:t>1</a:t>
              </a:r>
            </a:p>
          </p:txBody>
        </p:sp>
        <p:sp>
          <p:nvSpPr>
            <p:cNvPr id="50" name="Rectangle 45"/>
            <p:cNvSpPr>
              <a:spLocks noChangeArrowheads="1"/>
            </p:cNvSpPr>
            <p:nvPr/>
          </p:nvSpPr>
          <p:spPr bwMode="auto">
            <a:xfrm>
              <a:off x="3682" y="2016"/>
              <a:ext cx="323" cy="256"/>
            </a:xfrm>
            <a:prstGeom prst="rect">
              <a:avLst/>
            </a:prstGeom>
            <a:noFill/>
            <a:ln w="25400" cap="sq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eaLnBrk="1" hangingPunct="1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itchFamily="2" charset="2"/>
                <a:buNone/>
              </a:pPr>
              <a:r>
                <a:rPr lang="zh-CN" altLang="en-US" sz="2400">
                  <a:ea typeface="宋体" charset="-122"/>
                </a:rPr>
                <a:t>1</a:t>
              </a:r>
            </a:p>
          </p:txBody>
        </p:sp>
        <p:sp>
          <p:nvSpPr>
            <p:cNvPr id="51" name="Rectangle 46"/>
            <p:cNvSpPr>
              <a:spLocks noChangeArrowheads="1"/>
            </p:cNvSpPr>
            <p:nvPr/>
          </p:nvSpPr>
          <p:spPr bwMode="auto">
            <a:xfrm>
              <a:off x="3360" y="2016"/>
              <a:ext cx="322" cy="256"/>
            </a:xfrm>
            <a:prstGeom prst="rect">
              <a:avLst/>
            </a:prstGeom>
            <a:noFill/>
            <a:ln w="25400" cap="sq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eaLnBrk="1" hangingPunct="1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itchFamily="2" charset="2"/>
                <a:buNone/>
              </a:pPr>
              <a:r>
                <a:rPr lang="zh-CN" altLang="en-US" sz="2400">
                  <a:ea typeface="宋体" charset="-122"/>
                </a:rPr>
                <a:t>0</a:t>
              </a:r>
            </a:p>
          </p:txBody>
        </p:sp>
        <p:sp>
          <p:nvSpPr>
            <p:cNvPr id="52" name="Rectangle 47"/>
            <p:cNvSpPr>
              <a:spLocks noChangeArrowheads="1"/>
            </p:cNvSpPr>
            <p:nvPr/>
          </p:nvSpPr>
          <p:spPr bwMode="auto">
            <a:xfrm>
              <a:off x="4705" y="1760"/>
              <a:ext cx="431" cy="256"/>
            </a:xfrm>
            <a:prstGeom prst="rect">
              <a:avLst/>
            </a:prstGeom>
            <a:noFill/>
            <a:ln w="25400" cap="sq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eaLnBrk="1" hangingPunct="1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itchFamily="2" charset="2"/>
                <a:buNone/>
              </a:pPr>
              <a:r>
                <a:rPr lang="zh-CN" altLang="en-US" sz="2400">
                  <a:ea typeface="宋体" charset="-122"/>
                </a:rPr>
                <a:t>0</a:t>
              </a:r>
            </a:p>
          </p:txBody>
        </p:sp>
        <p:sp>
          <p:nvSpPr>
            <p:cNvPr id="53" name="Rectangle 48"/>
            <p:cNvSpPr>
              <a:spLocks noChangeArrowheads="1"/>
            </p:cNvSpPr>
            <p:nvPr/>
          </p:nvSpPr>
          <p:spPr bwMode="auto">
            <a:xfrm>
              <a:off x="4409" y="1760"/>
              <a:ext cx="296" cy="256"/>
            </a:xfrm>
            <a:prstGeom prst="rect">
              <a:avLst/>
            </a:prstGeom>
            <a:noFill/>
            <a:ln w="25400" cap="sq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eaLnBrk="1" hangingPunct="1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itchFamily="2" charset="2"/>
                <a:buNone/>
              </a:pPr>
              <a:r>
                <a:rPr lang="zh-CN" altLang="en-US" sz="2400">
                  <a:ea typeface="宋体" charset="-122"/>
                </a:rPr>
                <a:t>1</a:t>
              </a:r>
            </a:p>
          </p:txBody>
        </p:sp>
        <p:sp>
          <p:nvSpPr>
            <p:cNvPr id="54" name="Rectangle 49"/>
            <p:cNvSpPr>
              <a:spLocks noChangeArrowheads="1"/>
            </p:cNvSpPr>
            <p:nvPr/>
          </p:nvSpPr>
          <p:spPr bwMode="auto">
            <a:xfrm>
              <a:off x="3682" y="1760"/>
              <a:ext cx="323" cy="256"/>
            </a:xfrm>
            <a:prstGeom prst="rect">
              <a:avLst/>
            </a:prstGeom>
            <a:noFill/>
            <a:ln w="25400" cap="sq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eaLnBrk="1" hangingPunct="1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itchFamily="2" charset="2"/>
                <a:buNone/>
              </a:pPr>
              <a:r>
                <a:rPr lang="zh-CN" altLang="en-US" sz="2400">
                  <a:ea typeface="宋体" charset="-122"/>
                </a:rPr>
                <a:t>0</a:t>
              </a:r>
            </a:p>
          </p:txBody>
        </p:sp>
        <p:sp>
          <p:nvSpPr>
            <p:cNvPr id="55" name="Rectangle 50"/>
            <p:cNvSpPr>
              <a:spLocks noChangeArrowheads="1"/>
            </p:cNvSpPr>
            <p:nvPr/>
          </p:nvSpPr>
          <p:spPr bwMode="auto">
            <a:xfrm>
              <a:off x="3360" y="1760"/>
              <a:ext cx="322" cy="256"/>
            </a:xfrm>
            <a:prstGeom prst="rect">
              <a:avLst/>
            </a:prstGeom>
            <a:noFill/>
            <a:ln w="25400" cap="sq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eaLnBrk="1" hangingPunct="1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itchFamily="2" charset="2"/>
                <a:buNone/>
              </a:pPr>
              <a:r>
                <a:rPr lang="zh-CN" altLang="en-US" sz="2400">
                  <a:ea typeface="宋体" charset="-122"/>
                </a:rPr>
                <a:t>0</a:t>
              </a:r>
            </a:p>
          </p:txBody>
        </p:sp>
        <p:sp>
          <p:nvSpPr>
            <p:cNvPr id="56" name="Rectangle 51"/>
            <p:cNvSpPr>
              <a:spLocks noChangeArrowheads="1"/>
            </p:cNvSpPr>
            <p:nvPr/>
          </p:nvSpPr>
          <p:spPr bwMode="auto">
            <a:xfrm>
              <a:off x="4705" y="1504"/>
              <a:ext cx="431" cy="256"/>
            </a:xfrm>
            <a:prstGeom prst="rect">
              <a:avLst/>
            </a:prstGeom>
            <a:noFill/>
            <a:ln w="25400" cap="sq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eaLnBrk="1" hangingPunct="1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itchFamily="2" charset="2"/>
                <a:buNone/>
              </a:pPr>
              <a:r>
                <a:rPr lang="zh-CN" altLang="en-US" sz="2400">
                  <a:ea typeface="宋体" charset="-122"/>
                </a:rPr>
                <a:t>0</a:t>
              </a:r>
            </a:p>
          </p:txBody>
        </p:sp>
        <p:sp>
          <p:nvSpPr>
            <p:cNvPr id="57" name="Rectangle 52"/>
            <p:cNvSpPr>
              <a:spLocks noChangeArrowheads="1"/>
            </p:cNvSpPr>
            <p:nvPr/>
          </p:nvSpPr>
          <p:spPr bwMode="auto">
            <a:xfrm>
              <a:off x="4409" y="1504"/>
              <a:ext cx="296" cy="256"/>
            </a:xfrm>
            <a:prstGeom prst="rect">
              <a:avLst/>
            </a:prstGeom>
            <a:noFill/>
            <a:ln w="25400" cap="sq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eaLnBrk="1" hangingPunct="1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itchFamily="2" charset="2"/>
                <a:buNone/>
              </a:pPr>
              <a:r>
                <a:rPr lang="zh-CN" altLang="en-US" sz="2400">
                  <a:ea typeface="宋体" charset="-122"/>
                </a:rPr>
                <a:t>0</a:t>
              </a:r>
            </a:p>
          </p:txBody>
        </p:sp>
        <p:sp>
          <p:nvSpPr>
            <p:cNvPr id="58" name="Rectangle 53"/>
            <p:cNvSpPr>
              <a:spLocks noChangeArrowheads="1"/>
            </p:cNvSpPr>
            <p:nvPr/>
          </p:nvSpPr>
          <p:spPr bwMode="auto">
            <a:xfrm>
              <a:off x="3682" y="1504"/>
              <a:ext cx="323" cy="256"/>
            </a:xfrm>
            <a:prstGeom prst="rect">
              <a:avLst/>
            </a:prstGeom>
            <a:noFill/>
            <a:ln w="25400" cap="sq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eaLnBrk="1" hangingPunct="1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itchFamily="2" charset="2"/>
                <a:buNone/>
              </a:pPr>
              <a:r>
                <a:rPr lang="zh-CN" altLang="en-US" sz="2400">
                  <a:ea typeface="宋体" charset="-122"/>
                </a:rPr>
                <a:t>0</a:t>
              </a:r>
            </a:p>
          </p:txBody>
        </p:sp>
        <p:sp>
          <p:nvSpPr>
            <p:cNvPr id="59" name="Rectangle 54"/>
            <p:cNvSpPr>
              <a:spLocks noChangeArrowheads="1"/>
            </p:cNvSpPr>
            <p:nvPr/>
          </p:nvSpPr>
          <p:spPr bwMode="auto">
            <a:xfrm>
              <a:off x="3360" y="1504"/>
              <a:ext cx="322" cy="256"/>
            </a:xfrm>
            <a:prstGeom prst="rect">
              <a:avLst/>
            </a:prstGeom>
            <a:noFill/>
            <a:ln w="25400" cap="sq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eaLnBrk="1" hangingPunct="1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itchFamily="2" charset="2"/>
                <a:buNone/>
              </a:pPr>
              <a:r>
                <a:rPr lang="zh-CN" altLang="en-US" sz="2400">
                  <a:ea typeface="宋体" charset="-122"/>
                </a:rPr>
                <a:t>0</a:t>
              </a:r>
            </a:p>
          </p:txBody>
        </p:sp>
        <p:sp>
          <p:nvSpPr>
            <p:cNvPr id="60" name="Rectangle 55"/>
            <p:cNvSpPr>
              <a:spLocks noChangeArrowheads="1"/>
            </p:cNvSpPr>
            <p:nvPr/>
          </p:nvSpPr>
          <p:spPr bwMode="auto">
            <a:xfrm>
              <a:off x="4705" y="1248"/>
              <a:ext cx="431" cy="256"/>
            </a:xfrm>
            <a:prstGeom prst="rect">
              <a:avLst/>
            </a:prstGeom>
            <a:noFill/>
            <a:ln w="25400" cap="sq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eaLnBrk="1" hangingPunct="1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itchFamily="2" charset="2"/>
                <a:buNone/>
              </a:pPr>
              <a:r>
                <a:rPr lang="en-US" altLang="zh-CN" sz="2400" dirty="0" err="1" smtClean="0">
                  <a:ea typeface="宋体" charset="-122"/>
                </a:rPr>
                <a:t>C</a:t>
              </a:r>
              <a:r>
                <a:rPr lang="en-US" altLang="zh-CN" sz="2400" baseline="-25000" dirty="0" err="1" smtClean="0">
                  <a:ea typeface="宋体" charset="-122"/>
                </a:rPr>
                <a:t>out</a:t>
              </a:r>
              <a:endParaRPr lang="en-US" altLang="zh-CN" sz="2400" baseline="-25000" dirty="0">
                <a:ea typeface="宋体" charset="-122"/>
              </a:endParaRPr>
            </a:p>
          </p:txBody>
        </p:sp>
        <p:sp>
          <p:nvSpPr>
            <p:cNvPr id="61" name="Rectangle 56"/>
            <p:cNvSpPr>
              <a:spLocks noChangeArrowheads="1"/>
            </p:cNvSpPr>
            <p:nvPr/>
          </p:nvSpPr>
          <p:spPr bwMode="auto">
            <a:xfrm>
              <a:off x="4409" y="1248"/>
              <a:ext cx="296" cy="256"/>
            </a:xfrm>
            <a:prstGeom prst="rect">
              <a:avLst/>
            </a:prstGeom>
            <a:noFill/>
            <a:ln w="25400" cap="sq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>
                <a:spcBef>
                  <a:spcPct val="20000"/>
                </a:spcBef>
                <a:buClr>
                  <a:schemeClr val="accent1"/>
                </a:buClr>
                <a:buSzPct val="80000"/>
              </a:pPr>
              <a:r>
                <a:rPr lang="en-US" altLang="zh-CN" sz="2400" dirty="0">
                  <a:ea typeface="宋体" charset="-122"/>
                </a:rPr>
                <a:t>∑</a:t>
              </a:r>
            </a:p>
          </p:txBody>
        </p:sp>
        <p:sp>
          <p:nvSpPr>
            <p:cNvPr id="62" name="Rectangle 57"/>
            <p:cNvSpPr>
              <a:spLocks noChangeArrowheads="1"/>
            </p:cNvSpPr>
            <p:nvPr/>
          </p:nvSpPr>
          <p:spPr bwMode="auto">
            <a:xfrm>
              <a:off x="3682" y="1248"/>
              <a:ext cx="323" cy="256"/>
            </a:xfrm>
            <a:prstGeom prst="rect">
              <a:avLst/>
            </a:prstGeom>
            <a:noFill/>
            <a:ln w="25400" cap="sq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eaLnBrk="1" hangingPunct="1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itchFamily="2" charset="2"/>
                <a:buNone/>
              </a:pPr>
              <a:r>
                <a:rPr lang="en-US" altLang="zh-CN" sz="2400" dirty="0" smtClean="0">
                  <a:ea typeface="宋体" charset="-122"/>
                </a:rPr>
                <a:t>B</a:t>
              </a:r>
              <a:endParaRPr lang="en-US" altLang="zh-CN" sz="2400" baseline="-25000" dirty="0">
                <a:ea typeface="宋体" charset="-122"/>
              </a:endParaRPr>
            </a:p>
          </p:txBody>
        </p:sp>
        <p:sp>
          <p:nvSpPr>
            <p:cNvPr id="63" name="Rectangle 58"/>
            <p:cNvSpPr>
              <a:spLocks noChangeArrowheads="1"/>
            </p:cNvSpPr>
            <p:nvPr/>
          </p:nvSpPr>
          <p:spPr bwMode="auto">
            <a:xfrm>
              <a:off x="3360" y="1248"/>
              <a:ext cx="322" cy="256"/>
            </a:xfrm>
            <a:prstGeom prst="rect">
              <a:avLst/>
            </a:prstGeom>
            <a:noFill/>
            <a:ln w="25400" cap="sq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eaLnBrk="1" hangingPunct="1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itchFamily="2" charset="2"/>
                <a:buNone/>
              </a:pPr>
              <a:r>
                <a:rPr lang="en-US" altLang="zh-CN" sz="2400" dirty="0" smtClean="0">
                  <a:ea typeface="宋体" charset="-122"/>
                </a:rPr>
                <a:t>A</a:t>
              </a:r>
              <a:endParaRPr lang="en-US" altLang="zh-CN" sz="2400" baseline="-25000" dirty="0">
                <a:ea typeface="宋体" charset="-122"/>
              </a:endParaRPr>
            </a:p>
          </p:txBody>
        </p:sp>
        <p:sp>
          <p:nvSpPr>
            <p:cNvPr id="64" name="Line 59"/>
            <p:cNvSpPr>
              <a:spLocks noChangeShapeType="1"/>
            </p:cNvSpPr>
            <p:nvPr/>
          </p:nvSpPr>
          <p:spPr bwMode="auto">
            <a:xfrm>
              <a:off x="3360" y="1248"/>
              <a:ext cx="1776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000"/>
            </a:p>
          </p:txBody>
        </p:sp>
        <p:sp>
          <p:nvSpPr>
            <p:cNvPr id="65" name="Line 60"/>
            <p:cNvSpPr>
              <a:spLocks noChangeShapeType="1"/>
            </p:cNvSpPr>
            <p:nvPr/>
          </p:nvSpPr>
          <p:spPr bwMode="auto">
            <a:xfrm>
              <a:off x="3360" y="1504"/>
              <a:ext cx="177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000"/>
            </a:p>
          </p:txBody>
        </p:sp>
        <p:sp>
          <p:nvSpPr>
            <p:cNvPr id="66" name="Line 61"/>
            <p:cNvSpPr>
              <a:spLocks noChangeShapeType="1"/>
            </p:cNvSpPr>
            <p:nvPr/>
          </p:nvSpPr>
          <p:spPr bwMode="auto">
            <a:xfrm>
              <a:off x="3360" y="1760"/>
              <a:ext cx="177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000"/>
            </a:p>
          </p:txBody>
        </p:sp>
        <p:sp>
          <p:nvSpPr>
            <p:cNvPr id="67" name="Line 62"/>
            <p:cNvSpPr>
              <a:spLocks noChangeShapeType="1"/>
            </p:cNvSpPr>
            <p:nvPr/>
          </p:nvSpPr>
          <p:spPr bwMode="auto">
            <a:xfrm>
              <a:off x="3360" y="2016"/>
              <a:ext cx="177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000"/>
            </a:p>
          </p:txBody>
        </p:sp>
        <p:sp>
          <p:nvSpPr>
            <p:cNvPr id="68" name="Line 63"/>
            <p:cNvSpPr>
              <a:spLocks noChangeShapeType="1"/>
            </p:cNvSpPr>
            <p:nvPr/>
          </p:nvSpPr>
          <p:spPr bwMode="auto">
            <a:xfrm>
              <a:off x="3360" y="2272"/>
              <a:ext cx="177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000"/>
            </a:p>
          </p:txBody>
        </p:sp>
        <p:sp>
          <p:nvSpPr>
            <p:cNvPr id="69" name="Line 64"/>
            <p:cNvSpPr>
              <a:spLocks noChangeShapeType="1"/>
            </p:cNvSpPr>
            <p:nvPr/>
          </p:nvSpPr>
          <p:spPr bwMode="auto">
            <a:xfrm>
              <a:off x="3360" y="3552"/>
              <a:ext cx="1776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000"/>
            </a:p>
          </p:txBody>
        </p:sp>
        <p:sp>
          <p:nvSpPr>
            <p:cNvPr id="70" name="Line 65"/>
            <p:cNvSpPr>
              <a:spLocks noChangeShapeType="1"/>
            </p:cNvSpPr>
            <p:nvPr/>
          </p:nvSpPr>
          <p:spPr bwMode="auto">
            <a:xfrm>
              <a:off x="3360" y="1248"/>
              <a:ext cx="0" cy="2304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000"/>
            </a:p>
          </p:txBody>
        </p:sp>
        <p:sp>
          <p:nvSpPr>
            <p:cNvPr id="71" name="Line 66"/>
            <p:cNvSpPr>
              <a:spLocks noChangeShapeType="1"/>
            </p:cNvSpPr>
            <p:nvPr/>
          </p:nvSpPr>
          <p:spPr bwMode="auto">
            <a:xfrm>
              <a:off x="3682" y="1248"/>
              <a:ext cx="0" cy="230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000"/>
            </a:p>
          </p:txBody>
        </p:sp>
        <p:sp>
          <p:nvSpPr>
            <p:cNvPr id="72" name="Line 67"/>
            <p:cNvSpPr>
              <a:spLocks noChangeShapeType="1"/>
            </p:cNvSpPr>
            <p:nvPr/>
          </p:nvSpPr>
          <p:spPr bwMode="auto">
            <a:xfrm>
              <a:off x="4005" y="1248"/>
              <a:ext cx="0" cy="230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000"/>
            </a:p>
          </p:txBody>
        </p:sp>
        <p:sp>
          <p:nvSpPr>
            <p:cNvPr id="73" name="Line 68"/>
            <p:cNvSpPr>
              <a:spLocks noChangeShapeType="1"/>
            </p:cNvSpPr>
            <p:nvPr/>
          </p:nvSpPr>
          <p:spPr bwMode="auto">
            <a:xfrm>
              <a:off x="4705" y="1248"/>
              <a:ext cx="0" cy="230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000"/>
            </a:p>
          </p:txBody>
        </p:sp>
        <p:sp>
          <p:nvSpPr>
            <p:cNvPr id="74" name="Line 69"/>
            <p:cNvSpPr>
              <a:spLocks noChangeShapeType="1"/>
            </p:cNvSpPr>
            <p:nvPr/>
          </p:nvSpPr>
          <p:spPr bwMode="auto">
            <a:xfrm>
              <a:off x="5136" y="1248"/>
              <a:ext cx="0" cy="2304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000"/>
            </a:p>
          </p:txBody>
        </p:sp>
        <p:sp>
          <p:nvSpPr>
            <p:cNvPr id="75" name="Line 70"/>
            <p:cNvSpPr>
              <a:spLocks noChangeShapeType="1"/>
            </p:cNvSpPr>
            <p:nvPr/>
          </p:nvSpPr>
          <p:spPr bwMode="auto">
            <a:xfrm>
              <a:off x="4409" y="1248"/>
              <a:ext cx="0" cy="230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000"/>
            </a:p>
          </p:txBody>
        </p:sp>
        <p:sp>
          <p:nvSpPr>
            <p:cNvPr id="76" name="Line 71"/>
            <p:cNvSpPr>
              <a:spLocks noChangeShapeType="1"/>
            </p:cNvSpPr>
            <p:nvPr/>
          </p:nvSpPr>
          <p:spPr bwMode="auto">
            <a:xfrm>
              <a:off x="4281" y="1248"/>
              <a:ext cx="0" cy="230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000"/>
            </a:p>
          </p:txBody>
        </p:sp>
        <p:sp>
          <p:nvSpPr>
            <p:cNvPr id="77" name="Line 72"/>
            <p:cNvSpPr>
              <a:spLocks noChangeShapeType="1"/>
            </p:cNvSpPr>
            <p:nvPr/>
          </p:nvSpPr>
          <p:spPr bwMode="auto">
            <a:xfrm>
              <a:off x="3360" y="3296"/>
              <a:ext cx="177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000"/>
            </a:p>
          </p:txBody>
        </p:sp>
        <p:sp>
          <p:nvSpPr>
            <p:cNvPr id="78" name="Line 73"/>
            <p:cNvSpPr>
              <a:spLocks noChangeShapeType="1"/>
            </p:cNvSpPr>
            <p:nvPr/>
          </p:nvSpPr>
          <p:spPr bwMode="auto">
            <a:xfrm>
              <a:off x="3360" y="3040"/>
              <a:ext cx="177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000"/>
            </a:p>
          </p:txBody>
        </p:sp>
        <p:sp>
          <p:nvSpPr>
            <p:cNvPr id="79" name="Line 74"/>
            <p:cNvSpPr>
              <a:spLocks noChangeShapeType="1"/>
            </p:cNvSpPr>
            <p:nvPr/>
          </p:nvSpPr>
          <p:spPr bwMode="auto">
            <a:xfrm>
              <a:off x="3360" y="2784"/>
              <a:ext cx="177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000"/>
            </a:p>
          </p:txBody>
        </p:sp>
        <p:sp>
          <p:nvSpPr>
            <p:cNvPr id="80" name="Line 75"/>
            <p:cNvSpPr>
              <a:spLocks noChangeShapeType="1"/>
            </p:cNvSpPr>
            <p:nvPr/>
          </p:nvSpPr>
          <p:spPr bwMode="auto">
            <a:xfrm>
              <a:off x="3360" y="2528"/>
              <a:ext cx="177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000"/>
            </a:p>
          </p:txBody>
        </p:sp>
      </p:grpSp>
      <p:pic>
        <p:nvPicPr>
          <p:cNvPr id="81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02746" y="4665581"/>
            <a:ext cx="2152333" cy="18163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23693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BCD Decoder/Driver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CN" sz="2400" dirty="0"/>
                  <a:t>Trailing zero suppression blanks unnecessary trailing zeros to the right of the decimal point as illustrated here. The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宋体" charset="-122"/>
                          </a:rPr>
                        </m:ctrlPr>
                      </m:accPr>
                      <m:e>
                        <m:r>
                          <m:rPr>
                            <m:nor/>
                          </m:rPr>
                          <a:rPr lang="en-US" altLang="zh-CN" sz="2400" i="1" dirty="0">
                            <a:ea typeface="宋体" charset="-122"/>
                          </a:rPr>
                          <m:t>RBI</m:t>
                        </m:r>
                        <m:r>
                          <a:rPr lang="en-US" altLang="zh-CN" sz="2400" i="1" dirty="0">
                            <a:latin typeface="Cambria Math"/>
                            <a:ea typeface="宋体" charset="-122"/>
                          </a:rPr>
                          <m:t> </m:t>
                        </m:r>
                      </m:e>
                    </m:acc>
                  </m:oMath>
                </a14:m>
                <a:r>
                  <a:rPr lang="en-US" altLang="zh-CN" sz="2400" dirty="0" smtClean="0"/>
                  <a:t> </a:t>
                </a:r>
                <a:r>
                  <a:rPr lang="en-US" altLang="zh-CN" sz="2400" dirty="0"/>
                  <a:t>input is connected to the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宋体" charset="-122"/>
                          </a:rPr>
                        </m:ctrlPr>
                      </m:accPr>
                      <m:e>
                        <m:r>
                          <m:rPr>
                            <m:nor/>
                          </m:rPr>
                          <a:rPr lang="en-US" altLang="zh-CN" sz="2400" i="1" dirty="0">
                            <a:ea typeface="宋体" charset="-122"/>
                          </a:rPr>
                          <m:t>BI</m:t>
                        </m:r>
                        <m:r>
                          <m:rPr>
                            <m:nor/>
                          </m:rPr>
                          <a:rPr lang="en-US" altLang="zh-CN" sz="2400" i="1" dirty="0">
                            <a:ea typeface="宋体" charset="-122"/>
                          </a:rPr>
                          <m:t> </m:t>
                        </m:r>
                      </m:e>
                    </m:acc>
                    <m:r>
                      <a:rPr lang="en-US" altLang="zh-CN" sz="2400" i="1">
                        <a:latin typeface="Cambria Math"/>
                        <a:ea typeface="宋体" charset="-122"/>
                      </a:rPr>
                      <m:t>/</m:t>
                    </m:r>
                    <m:acc>
                      <m:accPr>
                        <m:chr m:val="̅"/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宋体" charset="-122"/>
                          </a:rPr>
                        </m:ctrlPr>
                      </m:accPr>
                      <m:e>
                        <m:r>
                          <m:rPr>
                            <m:nor/>
                          </m:rPr>
                          <a:rPr lang="en-US" altLang="zh-CN" sz="2400" i="1" dirty="0">
                            <a:ea typeface="宋体" charset="-122"/>
                          </a:rPr>
                          <m:t>RBO</m:t>
                        </m:r>
                      </m:e>
                    </m:acc>
                  </m:oMath>
                </a14:m>
                <a:r>
                  <a:rPr lang="en-US" altLang="zh-CN" sz="2400" dirty="0" smtClean="0"/>
                  <a:t> </a:t>
                </a:r>
                <a:r>
                  <a:rPr lang="en-US" altLang="zh-CN" sz="2400" dirty="0"/>
                  <a:t>output of the following decoder.</a:t>
                </a:r>
              </a:p>
              <a:p>
                <a:endParaRPr lang="zh-CN" altLang="en-US" sz="2400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l="-1231" t="-2238" r="-12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C71BAB-43ED-4362-8F1C-E2E3ED31FC9F}" type="datetime1">
              <a:rPr lang="en-US" altLang="zh-CN" smtClean="0"/>
              <a:t>10/26/2021</a:t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计算机学院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60</a:t>
            </a:fld>
            <a:endParaRPr lang="en-US" dirty="0"/>
          </a:p>
        </p:txBody>
      </p:sp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5608320" y="6146800"/>
            <a:ext cx="7778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zh-CN" sz="1400">
                <a:ea typeface="宋体" charset="-122"/>
              </a:rPr>
              <a:t>Blanked</a:t>
            </a:r>
          </a:p>
        </p:txBody>
      </p:sp>
      <p:sp>
        <p:nvSpPr>
          <p:cNvPr id="8" name="Text Box 8"/>
          <p:cNvSpPr txBox="1">
            <a:spLocks noChangeArrowheads="1"/>
          </p:cNvSpPr>
          <p:nvPr/>
        </p:nvSpPr>
        <p:spPr bwMode="auto">
          <a:xfrm>
            <a:off x="7208520" y="6146800"/>
            <a:ext cx="7778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zh-CN" sz="1400">
                <a:ea typeface="宋体" charset="-122"/>
              </a:rPr>
              <a:t>Blanked</a:t>
            </a:r>
          </a:p>
        </p:txBody>
      </p:sp>
      <p:graphicFrame>
        <p:nvGraphicFramePr>
          <p:cNvPr id="9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09778107"/>
              </p:ext>
            </p:extLst>
          </p:nvPr>
        </p:nvGraphicFramePr>
        <p:xfrm>
          <a:off x="2407920" y="3708400"/>
          <a:ext cx="6248400" cy="2463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16" name="CorelDRAW" r:id="rId4" imgW="4948348" imgH="1951045" progId="CorelDRAW.Graphic.13">
                  <p:embed/>
                </p:oleObj>
              </mc:Choice>
              <mc:Fallback>
                <p:oleObj name="CorelDRAW" r:id="rId4" imgW="4948348" imgH="1951045" progId="CorelDRAW.Graphic.1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07920" y="3708400"/>
                        <a:ext cx="6248400" cy="2463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 Box 10"/>
          <p:cNvSpPr txBox="1">
            <a:spLocks noChangeArrowheads="1"/>
          </p:cNvSpPr>
          <p:nvPr/>
        </p:nvSpPr>
        <p:spPr bwMode="auto">
          <a:xfrm>
            <a:off x="2103120" y="6146800"/>
            <a:ext cx="914400" cy="51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1400">
                <a:ea typeface="宋体" charset="-122"/>
              </a:rPr>
              <a:t>Decimal point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732520" y="4065508"/>
            <a:ext cx="34594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Illustration of trailing zero suppression</a:t>
            </a:r>
          </a:p>
          <a:p>
            <a:r>
              <a:rPr lang="zh-CN" altLang="en-US" sz="2400" dirty="0" smtClean="0"/>
              <a:t>小数的尾部</a:t>
            </a:r>
            <a:r>
              <a:rPr lang="zh-CN" altLang="en-US" sz="2400" dirty="0"/>
              <a:t>灭</a:t>
            </a:r>
            <a:r>
              <a:rPr lang="en-US" altLang="zh-CN" sz="2400" dirty="0"/>
              <a:t>0</a:t>
            </a:r>
            <a:r>
              <a:rPr lang="zh-CN" altLang="en-US" sz="2400" dirty="0"/>
              <a:t>逻辑框图</a:t>
            </a:r>
          </a:p>
        </p:txBody>
      </p:sp>
    </p:spTree>
    <p:extLst>
      <p:ext uri="{BB962C8B-B14F-4D97-AF65-F5344CB8AC3E}">
        <p14:creationId xmlns:p14="http://schemas.microsoft.com/office/powerpoint/2010/main" val="3446479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9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0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HOMEWORK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use </a:t>
            </a:r>
            <a:r>
              <a:rPr lang="en-US" altLang="zh-CN" dirty="0" smtClean="0"/>
              <a:t>decoder </a:t>
            </a:r>
            <a:r>
              <a:rPr lang="en-US" altLang="zh-CN" dirty="0"/>
              <a:t>to implement </a:t>
            </a:r>
            <a:r>
              <a:rPr lang="en-US" altLang="zh-CN" dirty="0" err="1"/>
              <a:t>boolean</a:t>
            </a:r>
            <a:r>
              <a:rPr lang="en-US" altLang="zh-CN" dirty="0"/>
              <a:t> </a:t>
            </a:r>
            <a:r>
              <a:rPr lang="en-US" altLang="zh-CN" dirty="0" smtClean="0"/>
              <a:t>functions</a:t>
            </a:r>
          </a:p>
          <a:p>
            <a:pPr lvl="1"/>
            <a:r>
              <a:rPr lang="pl-PL" altLang="zh-CN" dirty="0"/>
              <a:t>X = f(a,b,c) = ∑(2,5)</a:t>
            </a:r>
            <a:br>
              <a:rPr lang="pl-PL" altLang="zh-CN" dirty="0"/>
            </a:br>
            <a:r>
              <a:rPr lang="pl-PL" altLang="zh-CN" dirty="0"/>
              <a:t>Y = f(a,b,c) = ∑(3,5,6)</a:t>
            </a:r>
          </a:p>
          <a:p>
            <a:pPr lvl="1"/>
            <a:r>
              <a:rPr lang="pl-PL" altLang="zh-CN" dirty="0"/>
              <a:t>P = f(w,x,y,z) = ∑(0,5,11)</a:t>
            </a:r>
          </a:p>
          <a:p>
            <a:pPr lvl="1"/>
            <a:r>
              <a:rPr lang="pl-PL" altLang="zh-CN" dirty="0"/>
              <a:t>D = f(a,b,c) = ∏(3,5,7)</a:t>
            </a:r>
          </a:p>
          <a:p>
            <a:pPr lvl="1"/>
            <a:r>
              <a:rPr lang="pl-PL" altLang="zh-CN" dirty="0"/>
              <a:t>F = f(w,x,y,z) = ∏(1,7,13,15)</a:t>
            </a:r>
          </a:p>
          <a:p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C71BAB-43ED-4362-8F1C-E2E3ED31FC9F}" type="datetime1">
              <a:rPr lang="en-US" altLang="zh-CN" smtClean="0"/>
              <a:t>10/26/2021</a:t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计算机学院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54989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Full-Adder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C71BAB-43ED-4362-8F1C-E2E3ED31FC9F}" type="datetime1">
              <a:rPr lang="en-US" altLang="zh-CN" smtClean="0"/>
              <a:t>10/26/2021</a:t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计算机学院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7</a:t>
            </a:fld>
            <a:endParaRPr lang="en-US" dirty="0"/>
          </a:p>
        </p:txBody>
      </p:sp>
      <p:grpSp>
        <p:nvGrpSpPr>
          <p:cNvPr id="7" name="Group 34"/>
          <p:cNvGrpSpPr>
            <a:grpSpLocks/>
          </p:cNvGrpSpPr>
          <p:nvPr/>
        </p:nvGrpSpPr>
        <p:grpSpPr bwMode="auto">
          <a:xfrm>
            <a:off x="1601788" y="2295844"/>
            <a:ext cx="3457575" cy="1905000"/>
            <a:chOff x="1292" y="1298"/>
            <a:chExt cx="2178" cy="1200"/>
          </a:xfrm>
        </p:grpSpPr>
        <p:sp>
          <p:nvSpPr>
            <p:cNvPr id="8" name="Rectangle 5"/>
            <p:cNvSpPr>
              <a:spLocks noChangeArrowheads="1"/>
            </p:cNvSpPr>
            <p:nvPr/>
          </p:nvSpPr>
          <p:spPr bwMode="auto">
            <a:xfrm>
              <a:off x="2682" y="2162"/>
              <a:ext cx="380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1" hangingPunct="1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itchFamily="2" charset="2"/>
                <a:buNone/>
              </a:pPr>
              <a:r>
                <a:rPr lang="zh-CN" altLang="en-US" sz="2400">
                  <a:ea typeface="宋体" charset="-122"/>
                </a:rPr>
                <a:t>1</a:t>
              </a:r>
            </a:p>
          </p:txBody>
        </p:sp>
        <p:sp>
          <p:nvSpPr>
            <p:cNvPr id="9" name="Rectangle 6"/>
            <p:cNvSpPr>
              <a:spLocks noChangeArrowheads="1"/>
            </p:cNvSpPr>
            <p:nvPr/>
          </p:nvSpPr>
          <p:spPr bwMode="auto">
            <a:xfrm>
              <a:off x="2275" y="2162"/>
              <a:ext cx="407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1" hangingPunct="1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itchFamily="2" charset="2"/>
                <a:buNone/>
              </a:pPr>
              <a:r>
                <a:rPr lang="en-US" altLang="zh-CN" sz="2400">
                  <a:ea typeface="宋体" charset="-122"/>
                </a:rPr>
                <a:t>1</a:t>
              </a:r>
            </a:p>
          </p:txBody>
        </p:sp>
        <p:sp>
          <p:nvSpPr>
            <p:cNvPr id="10" name="Rectangle 7"/>
            <p:cNvSpPr>
              <a:spLocks noChangeArrowheads="1"/>
            </p:cNvSpPr>
            <p:nvPr/>
          </p:nvSpPr>
          <p:spPr bwMode="auto">
            <a:xfrm>
              <a:off x="1868" y="2162"/>
              <a:ext cx="407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1" hangingPunct="1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itchFamily="2" charset="2"/>
                <a:buNone/>
              </a:pPr>
              <a:r>
                <a:rPr lang="en-US" altLang="zh-CN" sz="2400">
                  <a:ea typeface="宋体" charset="-122"/>
                </a:rPr>
                <a:t>0</a:t>
              </a:r>
            </a:p>
          </p:txBody>
        </p:sp>
        <p:sp>
          <p:nvSpPr>
            <p:cNvPr id="11" name="Rectangle 8"/>
            <p:cNvSpPr>
              <a:spLocks noChangeArrowheads="1"/>
            </p:cNvSpPr>
            <p:nvPr/>
          </p:nvSpPr>
          <p:spPr bwMode="auto">
            <a:xfrm>
              <a:off x="3062" y="1826"/>
              <a:ext cx="380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1" hangingPunct="1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itchFamily="2" charset="2"/>
                <a:buNone/>
              </a:pPr>
              <a:r>
                <a:rPr lang="en-US" altLang="zh-CN" sz="2400">
                  <a:ea typeface="宋体" charset="-122"/>
                </a:rPr>
                <a:t>0</a:t>
              </a:r>
            </a:p>
          </p:txBody>
        </p:sp>
        <p:sp>
          <p:nvSpPr>
            <p:cNvPr id="12" name="Rectangle 9"/>
            <p:cNvSpPr>
              <a:spLocks noChangeArrowheads="1"/>
            </p:cNvSpPr>
            <p:nvPr/>
          </p:nvSpPr>
          <p:spPr bwMode="auto">
            <a:xfrm>
              <a:off x="2682" y="1826"/>
              <a:ext cx="380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1" hangingPunct="1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itchFamily="2" charset="2"/>
                <a:buNone/>
              </a:pPr>
              <a:r>
                <a:rPr lang="zh-CN" altLang="en-US" sz="2400">
                  <a:ea typeface="宋体" charset="-122"/>
                </a:rPr>
                <a:t>1</a:t>
              </a:r>
            </a:p>
          </p:txBody>
        </p:sp>
        <p:sp>
          <p:nvSpPr>
            <p:cNvPr id="13" name="Rectangle 10"/>
            <p:cNvSpPr>
              <a:spLocks noChangeArrowheads="1"/>
            </p:cNvSpPr>
            <p:nvPr/>
          </p:nvSpPr>
          <p:spPr bwMode="auto">
            <a:xfrm>
              <a:off x="2275" y="1826"/>
              <a:ext cx="407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1" hangingPunct="1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itchFamily="2" charset="2"/>
                <a:buNone/>
              </a:pPr>
              <a:r>
                <a:rPr lang="en-US" altLang="zh-CN" sz="2400" dirty="0">
                  <a:ea typeface="宋体" charset="-122"/>
                </a:rPr>
                <a:t>0</a:t>
              </a:r>
            </a:p>
          </p:txBody>
        </p:sp>
        <p:sp>
          <p:nvSpPr>
            <p:cNvPr id="14" name="Rectangle 11"/>
            <p:cNvSpPr>
              <a:spLocks noChangeArrowheads="1"/>
            </p:cNvSpPr>
            <p:nvPr/>
          </p:nvSpPr>
          <p:spPr bwMode="auto">
            <a:xfrm>
              <a:off x="1868" y="1826"/>
              <a:ext cx="407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1" hangingPunct="1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itchFamily="2" charset="2"/>
                <a:buNone/>
              </a:pPr>
              <a:r>
                <a:rPr lang="en-US" altLang="zh-CN" sz="2400">
                  <a:ea typeface="宋体" charset="-122"/>
                </a:rPr>
                <a:t>0</a:t>
              </a:r>
            </a:p>
          </p:txBody>
        </p:sp>
        <p:sp>
          <p:nvSpPr>
            <p:cNvPr id="15" name="Line 12"/>
            <p:cNvSpPr>
              <a:spLocks noChangeShapeType="1"/>
            </p:cNvSpPr>
            <p:nvPr/>
          </p:nvSpPr>
          <p:spPr bwMode="auto">
            <a:xfrm>
              <a:off x="1868" y="2162"/>
              <a:ext cx="1574" cy="0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6" name="Line 13"/>
            <p:cNvSpPr>
              <a:spLocks noChangeShapeType="1"/>
            </p:cNvSpPr>
            <p:nvPr/>
          </p:nvSpPr>
          <p:spPr bwMode="auto">
            <a:xfrm>
              <a:off x="1868" y="2498"/>
              <a:ext cx="1574" cy="0"/>
            </a:xfrm>
            <a:prstGeom prst="line">
              <a:avLst/>
            </a:prstGeom>
            <a:noFill/>
            <a:ln w="28575" cap="sq">
              <a:solidFill>
                <a:schemeClr val="bg2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7" name="Line 14"/>
            <p:cNvSpPr>
              <a:spLocks noChangeShapeType="1"/>
            </p:cNvSpPr>
            <p:nvPr/>
          </p:nvSpPr>
          <p:spPr bwMode="auto">
            <a:xfrm>
              <a:off x="1868" y="1826"/>
              <a:ext cx="0" cy="336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8" name="Line 15"/>
            <p:cNvSpPr>
              <a:spLocks noChangeShapeType="1"/>
            </p:cNvSpPr>
            <p:nvPr/>
          </p:nvSpPr>
          <p:spPr bwMode="auto">
            <a:xfrm>
              <a:off x="2275" y="1826"/>
              <a:ext cx="0" cy="672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9" name="Line 16"/>
            <p:cNvSpPr>
              <a:spLocks noChangeShapeType="1"/>
            </p:cNvSpPr>
            <p:nvPr/>
          </p:nvSpPr>
          <p:spPr bwMode="auto">
            <a:xfrm>
              <a:off x="2682" y="1826"/>
              <a:ext cx="0" cy="672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" name="Line 17"/>
            <p:cNvSpPr>
              <a:spLocks noChangeShapeType="1"/>
            </p:cNvSpPr>
            <p:nvPr/>
          </p:nvSpPr>
          <p:spPr bwMode="auto">
            <a:xfrm>
              <a:off x="3062" y="1826"/>
              <a:ext cx="0" cy="672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1" name="Line 18"/>
            <p:cNvSpPr>
              <a:spLocks noChangeShapeType="1"/>
            </p:cNvSpPr>
            <p:nvPr/>
          </p:nvSpPr>
          <p:spPr bwMode="auto">
            <a:xfrm>
              <a:off x="3442" y="1826"/>
              <a:ext cx="0" cy="672"/>
            </a:xfrm>
            <a:prstGeom prst="line">
              <a:avLst/>
            </a:prstGeom>
            <a:noFill/>
            <a:ln w="28575" cap="sq">
              <a:solidFill>
                <a:schemeClr val="bg2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2" name="Line 19"/>
            <p:cNvSpPr>
              <a:spLocks noChangeShapeType="1"/>
            </p:cNvSpPr>
            <p:nvPr/>
          </p:nvSpPr>
          <p:spPr bwMode="auto">
            <a:xfrm>
              <a:off x="1868" y="1826"/>
              <a:ext cx="1574" cy="0"/>
            </a:xfrm>
            <a:prstGeom prst="line">
              <a:avLst/>
            </a:prstGeom>
            <a:noFill/>
            <a:ln w="28575" cap="sq">
              <a:solidFill>
                <a:schemeClr val="bg2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" name="Line 20"/>
            <p:cNvSpPr>
              <a:spLocks noChangeShapeType="1"/>
            </p:cNvSpPr>
            <p:nvPr/>
          </p:nvSpPr>
          <p:spPr bwMode="auto">
            <a:xfrm>
              <a:off x="1868" y="2162"/>
              <a:ext cx="0" cy="336"/>
            </a:xfrm>
            <a:prstGeom prst="line">
              <a:avLst/>
            </a:prstGeom>
            <a:noFill/>
            <a:ln w="28575" cap="sq">
              <a:solidFill>
                <a:schemeClr val="bg2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4" name="Line 24"/>
            <p:cNvSpPr>
              <a:spLocks noChangeShapeType="1"/>
            </p:cNvSpPr>
            <p:nvPr/>
          </p:nvSpPr>
          <p:spPr bwMode="auto">
            <a:xfrm flipH="1" flipV="1">
              <a:off x="1580" y="1490"/>
              <a:ext cx="288" cy="33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" name="Text Box 25"/>
            <p:cNvSpPr txBox="1">
              <a:spLocks noChangeArrowheads="1"/>
            </p:cNvSpPr>
            <p:nvPr/>
          </p:nvSpPr>
          <p:spPr bwMode="auto">
            <a:xfrm>
              <a:off x="1484" y="1394"/>
              <a:ext cx="52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lnSpc>
                  <a:spcPct val="90000"/>
                </a:lnSpc>
                <a:spcBef>
                  <a:spcPct val="50000"/>
                </a:spcBef>
                <a:buSzPct val="100000"/>
                <a:buFont typeface="Arial" charset="0"/>
                <a:buNone/>
              </a:pPr>
              <a:r>
                <a:rPr lang="en-US" altLang="zh-CN" sz="2000" b="1" dirty="0" err="1" smtClean="0">
                  <a:latin typeface="Comic Sans MS" pitchFamily="66" charset="0"/>
                  <a:ea typeface="宋体" charset="-122"/>
                </a:rPr>
                <a:t>BC</a:t>
              </a:r>
              <a:r>
                <a:rPr lang="en-US" altLang="zh-CN" sz="2000" b="1" baseline="-25000" dirty="0" err="1" smtClean="0">
                  <a:latin typeface="Comic Sans MS" pitchFamily="66" charset="0"/>
                  <a:ea typeface="宋体" charset="-122"/>
                </a:rPr>
                <a:t>in</a:t>
              </a:r>
              <a:endParaRPr lang="en-US" altLang="zh-CN" b="1" baseline="-25000" dirty="0">
                <a:ea typeface="宋体" charset="-122"/>
              </a:endParaRPr>
            </a:p>
          </p:txBody>
        </p:sp>
        <p:sp>
          <p:nvSpPr>
            <p:cNvPr id="26" name="Text Box 26"/>
            <p:cNvSpPr txBox="1">
              <a:spLocks noChangeArrowheads="1"/>
            </p:cNvSpPr>
            <p:nvPr/>
          </p:nvSpPr>
          <p:spPr bwMode="auto">
            <a:xfrm>
              <a:off x="1292" y="1490"/>
              <a:ext cx="52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lnSpc>
                  <a:spcPct val="90000"/>
                </a:lnSpc>
                <a:spcBef>
                  <a:spcPct val="50000"/>
                </a:spcBef>
                <a:buSzPct val="100000"/>
                <a:buFont typeface="Arial" charset="0"/>
                <a:buNone/>
              </a:pPr>
              <a:r>
                <a:rPr lang="en-US" altLang="zh-CN" sz="2000" b="1" dirty="0" smtClean="0">
                  <a:latin typeface="Comic Sans MS" pitchFamily="66" charset="0"/>
                  <a:ea typeface="宋体" charset="-122"/>
                </a:rPr>
                <a:t>A</a:t>
              </a:r>
              <a:endParaRPr lang="en-US" altLang="zh-CN" sz="2000" b="1" baseline="-25000" dirty="0">
                <a:latin typeface="Comic Sans MS" pitchFamily="66" charset="0"/>
                <a:ea typeface="宋体" charset="-122"/>
              </a:endParaRPr>
            </a:p>
          </p:txBody>
        </p:sp>
        <p:sp>
          <p:nvSpPr>
            <p:cNvPr id="27" name="Rectangle 27"/>
            <p:cNvSpPr>
              <a:spLocks noChangeArrowheads="1"/>
            </p:cNvSpPr>
            <p:nvPr/>
          </p:nvSpPr>
          <p:spPr bwMode="auto">
            <a:xfrm>
              <a:off x="3030" y="1298"/>
              <a:ext cx="374" cy="5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1" hangingPunct="1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itchFamily="2" charset="2"/>
                <a:buNone/>
              </a:pPr>
              <a:endParaRPr lang="zh-CN" altLang="en-US" sz="2000">
                <a:ea typeface="宋体" charset="-122"/>
              </a:endParaRPr>
            </a:p>
            <a:p>
              <a:pPr algn="ctr" eaLnBrk="1" hangingPunct="1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itchFamily="2" charset="2"/>
                <a:buNone/>
              </a:pPr>
              <a:r>
                <a:rPr lang="zh-CN" altLang="en-US" sz="2000">
                  <a:ea typeface="宋体" charset="-122"/>
                </a:rPr>
                <a:t>10</a:t>
              </a:r>
            </a:p>
          </p:txBody>
        </p:sp>
        <p:sp>
          <p:nvSpPr>
            <p:cNvPr id="28" name="Rectangle 28"/>
            <p:cNvSpPr>
              <a:spLocks noChangeArrowheads="1"/>
            </p:cNvSpPr>
            <p:nvPr/>
          </p:nvSpPr>
          <p:spPr bwMode="auto">
            <a:xfrm>
              <a:off x="2636" y="1298"/>
              <a:ext cx="459" cy="5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1" hangingPunct="1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itchFamily="2" charset="2"/>
                <a:buNone/>
              </a:pPr>
              <a:endParaRPr lang="zh-CN" altLang="en-US" sz="2000">
                <a:ea typeface="宋体" charset="-122"/>
              </a:endParaRPr>
            </a:p>
            <a:p>
              <a:pPr algn="ctr" eaLnBrk="1" hangingPunct="1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itchFamily="2" charset="2"/>
                <a:buNone/>
              </a:pPr>
              <a:r>
                <a:rPr lang="zh-CN" altLang="en-US" sz="2000">
                  <a:ea typeface="宋体" charset="-122"/>
                </a:rPr>
                <a:t>11</a:t>
              </a:r>
            </a:p>
          </p:txBody>
        </p:sp>
        <p:sp>
          <p:nvSpPr>
            <p:cNvPr id="29" name="Rectangle 29"/>
            <p:cNvSpPr>
              <a:spLocks noChangeArrowheads="1"/>
            </p:cNvSpPr>
            <p:nvPr/>
          </p:nvSpPr>
          <p:spPr bwMode="auto">
            <a:xfrm>
              <a:off x="2252" y="1298"/>
              <a:ext cx="432" cy="5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1" hangingPunct="1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itchFamily="2" charset="2"/>
                <a:buNone/>
              </a:pPr>
              <a:endParaRPr lang="zh-CN" altLang="en-US" sz="2000">
                <a:ea typeface="宋体" charset="-122"/>
              </a:endParaRPr>
            </a:p>
            <a:p>
              <a:pPr algn="ctr" eaLnBrk="1" hangingPunct="1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itchFamily="2" charset="2"/>
                <a:buNone/>
              </a:pPr>
              <a:r>
                <a:rPr lang="zh-CN" altLang="en-US" sz="2000">
                  <a:ea typeface="宋体" charset="-122"/>
                </a:rPr>
                <a:t>01</a:t>
              </a:r>
            </a:p>
          </p:txBody>
        </p:sp>
        <p:sp>
          <p:nvSpPr>
            <p:cNvPr id="30" name="Rectangle 30"/>
            <p:cNvSpPr>
              <a:spLocks noChangeArrowheads="1"/>
            </p:cNvSpPr>
            <p:nvPr/>
          </p:nvSpPr>
          <p:spPr bwMode="auto">
            <a:xfrm>
              <a:off x="1868" y="1298"/>
              <a:ext cx="384" cy="57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1" hangingPunct="1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itchFamily="2" charset="2"/>
                <a:buNone/>
              </a:pPr>
              <a:endParaRPr lang="zh-CN" altLang="en-US" sz="2000" dirty="0">
                <a:ea typeface="宋体" charset="-122"/>
              </a:endParaRPr>
            </a:p>
            <a:p>
              <a:pPr algn="ctr" eaLnBrk="1" hangingPunct="1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itchFamily="2" charset="2"/>
                <a:buNone/>
              </a:pPr>
              <a:r>
                <a:rPr lang="zh-CN" altLang="en-US" sz="2000" dirty="0">
                  <a:ea typeface="宋体" charset="-122"/>
                </a:rPr>
                <a:t>00</a:t>
              </a:r>
            </a:p>
          </p:txBody>
        </p:sp>
        <p:sp>
          <p:nvSpPr>
            <p:cNvPr id="31" name="Rectangle 31"/>
            <p:cNvSpPr>
              <a:spLocks noChangeArrowheads="1"/>
            </p:cNvSpPr>
            <p:nvPr/>
          </p:nvSpPr>
          <p:spPr bwMode="auto">
            <a:xfrm>
              <a:off x="1532" y="1922"/>
              <a:ext cx="384" cy="57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1" hangingPunct="1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itchFamily="2" charset="2"/>
                <a:buNone/>
              </a:pPr>
              <a:endParaRPr lang="zh-CN" altLang="en-US" sz="2000">
                <a:ea typeface="宋体" charset="-122"/>
              </a:endParaRPr>
            </a:p>
            <a:p>
              <a:pPr algn="ctr" eaLnBrk="1" hangingPunct="1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itchFamily="2" charset="2"/>
                <a:buNone/>
              </a:pPr>
              <a:r>
                <a:rPr lang="zh-CN" altLang="en-US" sz="2000">
                  <a:ea typeface="宋体" charset="-122"/>
                </a:rPr>
                <a:t>1</a:t>
              </a:r>
            </a:p>
          </p:txBody>
        </p:sp>
        <p:sp>
          <p:nvSpPr>
            <p:cNvPr id="32" name="Rectangle 32"/>
            <p:cNvSpPr>
              <a:spLocks noChangeArrowheads="1"/>
            </p:cNvSpPr>
            <p:nvPr/>
          </p:nvSpPr>
          <p:spPr bwMode="auto">
            <a:xfrm>
              <a:off x="1532" y="1603"/>
              <a:ext cx="384" cy="58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1" hangingPunct="1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itchFamily="2" charset="2"/>
                <a:buNone/>
              </a:pPr>
              <a:endParaRPr lang="zh-CN" altLang="en-US" sz="2000" dirty="0">
                <a:ea typeface="宋体" charset="-122"/>
              </a:endParaRPr>
            </a:p>
            <a:p>
              <a:pPr algn="ctr" eaLnBrk="1" hangingPunct="1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itchFamily="2" charset="2"/>
                <a:buNone/>
              </a:pPr>
              <a:r>
                <a:rPr lang="zh-CN" altLang="en-US" sz="2000" dirty="0">
                  <a:ea typeface="宋体" charset="-122"/>
                </a:rPr>
                <a:t>0</a:t>
              </a:r>
            </a:p>
          </p:txBody>
        </p:sp>
        <p:sp>
          <p:nvSpPr>
            <p:cNvPr id="33" name="Rectangle 33"/>
            <p:cNvSpPr>
              <a:spLocks noChangeArrowheads="1"/>
            </p:cNvSpPr>
            <p:nvPr/>
          </p:nvSpPr>
          <p:spPr bwMode="auto">
            <a:xfrm>
              <a:off x="3063" y="2160"/>
              <a:ext cx="407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1" hangingPunct="1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itchFamily="2" charset="2"/>
                <a:buNone/>
              </a:pPr>
              <a:r>
                <a:rPr lang="en-US" altLang="zh-CN" sz="2400">
                  <a:ea typeface="宋体" charset="-122"/>
                </a:rPr>
                <a:t>1</a:t>
              </a:r>
            </a:p>
          </p:txBody>
        </p:sp>
      </p:grpSp>
      <p:grpSp>
        <p:nvGrpSpPr>
          <p:cNvPr id="34" name="Group 35"/>
          <p:cNvGrpSpPr>
            <a:grpSpLocks/>
          </p:cNvGrpSpPr>
          <p:nvPr/>
        </p:nvGrpSpPr>
        <p:grpSpPr bwMode="auto">
          <a:xfrm>
            <a:off x="6796087" y="2295844"/>
            <a:ext cx="3457575" cy="1905000"/>
            <a:chOff x="1292" y="1298"/>
            <a:chExt cx="2178" cy="1200"/>
          </a:xfrm>
        </p:grpSpPr>
        <p:sp>
          <p:nvSpPr>
            <p:cNvPr id="35" name="Rectangle 36"/>
            <p:cNvSpPr>
              <a:spLocks noChangeArrowheads="1"/>
            </p:cNvSpPr>
            <p:nvPr/>
          </p:nvSpPr>
          <p:spPr bwMode="auto">
            <a:xfrm>
              <a:off x="2682" y="2162"/>
              <a:ext cx="380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1" hangingPunct="1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itchFamily="2" charset="2"/>
                <a:buNone/>
              </a:pPr>
              <a:r>
                <a:rPr lang="zh-CN" altLang="en-US" sz="2400">
                  <a:ea typeface="宋体" charset="-122"/>
                </a:rPr>
                <a:t>1</a:t>
              </a:r>
            </a:p>
          </p:txBody>
        </p:sp>
        <p:sp>
          <p:nvSpPr>
            <p:cNvPr id="36" name="Rectangle 37"/>
            <p:cNvSpPr>
              <a:spLocks noChangeArrowheads="1"/>
            </p:cNvSpPr>
            <p:nvPr/>
          </p:nvSpPr>
          <p:spPr bwMode="auto">
            <a:xfrm>
              <a:off x="2275" y="2162"/>
              <a:ext cx="407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1" hangingPunct="1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itchFamily="2" charset="2"/>
                <a:buNone/>
              </a:pPr>
              <a:r>
                <a:rPr lang="en-US" altLang="zh-CN" sz="2400">
                  <a:ea typeface="宋体" charset="-122"/>
                </a:rPr>
                <a:t>0</a:t>
              </a:r>
            </a:p>
          </p:txBody>
        </p:sp>
        <p:sp>
          <p:nvSpPr>
            <p:cNvPr id="37" name="Rectangle 38"/>
            <p:cNvSpPr>
              <a:spLocks noChangeArrowheads="1"/>
            </p:cNvSpPr>
            <p:nvPr/>
          </p:nvSpPr>
          <p:spPr bwMode="auto">
            <a:xfrm>
              <a:off x="1868" y="2162"/>
              <a:ext cx="407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1" hangingPunct="1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itchFamily="2" charset="2"/>
                <a:buNone/>
              </a:pPr>
              <a:r>
                <a:rPr lang="en-US" altLang="zh-CN" sz="2400">
                  <a:ea typeface="宋体" charset="-122"/>
                </a:rPr>
                <a:t>1</a:t>
              </a:r>
            </a:p>
          </p:txBody>
        </p:sp>
        <p:sp>
          <p:nvSpPr>
            <p:cNvPr id="38" name="Rectangle 39"/>
            <p:cNvSpPr>
              <a:spLocks noChangeArrowheads="1"/>
            </p:cNvSpPr>
            <p:nvPr/>
          </p:nvSpPr>
          <p:spPr bwMode="auto">
            <a:xfrm>
              <a:off x="3062" y="1826"/>
              <a:ext cx="380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1" hangingPunct="1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itchFamily="2" charset="2"/>
                <a:buNone/>
              </a:pPr>
              <a:r>
                <a:rPr lang="en-US" altLang="zh-CN" sz="2400">
                  <a:ea typeface="宋体" charset="-122"/>
                </a:rPr>
                <a:t>1</a:t>
              </a:r>
            </a:p>
          </p:txBody>
        </p:sp>
        <p:sp>
          <p:nvSpPr>
            <p:cNvPr id="39" name="Rectangle 40"/>
            <p:cNvSpPr>
              <a:spLocks noChangeArrowheads="1"/>
            </p:cNvSpPr>
            <p:nvPr/>
          </p:nvSpPr>
          <p:spPr bwMode="auto">
            <a:xfrm>
              <a:off x="2682" y="1826"/>
              <a:ext cx="380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1" hangingPunct="1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itchFamily="2" charset="2"/>
                <a:buNone/>
              </a:pPr>
              <a:r>
                <a:rPr lang="en-US" altLang="zh-CN" sz="2400">
                  <a:ea typeface="宋体" charset="-122"/>
                </a:rPr>
                <a:t>0</a:t>
              </a:r>
            </a:p>
          </p:txBody>
        </p:sp>
        <p:sp>
          <p:nvSpPr>
            <p:cNvPr id="40" name="Rectangle 41"/>
            <p:cNvSpPr>
              <a:spLocks noChangeArrowheads="1"/>
            </p:cNvSpPr>
            <p:nvPr/>
          </p:nvSpPr>
          <p:spPr bwMode="auto">
            <a:xfrm>
              <a:off x="2275" y="1826"/>
              <a:ext cx="407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1" hangingPunct="1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itchFamily="2" charset="2"/>
                <a:buNone/>
              </a:pPr>
              <a:r>
                <a:rPr lang="en-US" altLang="zh-CN" sz="2400">
                  <a:ea typeface="宋体" charset="-122"/>
                </a:rPr>
                <a:t>1</a:t>
              </a:r>
            </a:p>
          </p:txBody>
        </p:sp>
        <p:sp>
          <p:nvSpPr>
            <p:cNvPr id="41" name="Rectangle 42"/>
            <p:cNvSpPr>
              <a:spLocks noChangeArrowheads="1"/>
            </p:cNvSpPr>
            <p:nvPr/>
          </p:nvSpPr>
          <p:spPr bwMode="auto">
            <a:xfrm>
              <a:off x="1868" y="1826"/>
              <a:ext cx="407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1" hangingPunct="1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itchFamily="2" charset="2"/>
                <a:buNone/>
              </a:pPr>
              <a:r>
                <a:rPr lang="en-US" altLang="zh-CN" sz="2400">
                  <a:ea typeface="宋体" charset="-122"/>
                </a:rPr>
                <a:t>0</a:t>
              </a:r>
            </a:p>
          </p:txBody>
        </p:sp>
        <p:sp>
          <p:nvSpPr>
            <p:cNvPr id="42" name="Line 43"/>
            <p:cNvSpPr>
              <a:spLocks noChangeShapeType="1"/>
            </p:cNvSpPr>
            <p:nvPr/>
          </p:nvSpPr>
          <p:spPr bwMode="auto">
            <a:xfrm>
              <a:off x="1868" y="2162"/>
              <a:ext cx="1574" cy="0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3" name="Line 44"/>
            <p:cNvSpPr>
              <a:spLocks noChangeShapeType="1"/>
            </p:cNvSpPr>
            <p:nvPr/>
          </p:nvSpPr>
          <p:spPr bwMode="auto">
            <a:xfrm>
              <a:off x="1868" y="2498"/>
              <a:ext cx="1574" cy="0"/>
            </a:xfrm>
            <a:prstGeom prst="line">
              <a:avLst/>
            </a:prstGeom>
            <a:noFill/>
            <a:ln w="28575" cap="sq">
              <a:solidFill>
                <a:schemeClr val="bg2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4" name="Line 45"/>
            <p:cNvSpPr>
              <a:spLocks noChangeShapeType="1"/>
            </p:cNvSpPr>
            <p:nvPr/>
          </p:nvSpPr>
          <p:spPr bwMode="auto">
            <a:xfrm>
              <a:off x="1868" y="1826"/>
              <a:ext cx="0" cy="336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5" name="Line 46"/>
            <p:cNvSpPr>
              <a:spLocks noChangeShapeType="1"/>
            </p:cNvSpPr>
            <p:nvPr/>
          </p:nvSpPr>
          <p:spPr bwMode="auto">
            <a:xfrm>
              <a:off x="2275" y="1826"/>
              <a:ext cx="0" cy="672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6" name="Line 47"/>
            <p:cNvSpPr>
              <a:spLocks noChangeShapeType="1"/>
            </p:cNvSpPr>
            <p:nvPr/>
          </p:nvSpPr>
          <p:spPr bwMode="auto">
            <a:xfrm>
              <a:off x="2682" y="1826"/>
              <a:ext cx="0" cy="672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7" name="Line 48"/>
            <p:cNvSpPr>
              <a:spLocks noChangeShapeType="1"/>
            </p:cNvSpPr>
            <p:nvPr/>
          </p:nvSpPr>
          <p:spPr bwMode="auto">
            <a:xfrm>
              <a:off x="3062" y="1826"/>
              <a:ext cx="0" cy="672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8" name="Line 49"/>
            <p:cNvSpPr>
              <a:spLocks noChangeShapeType="1"/>
            </p:cNvSpPr>
            <p:nvPr/>
          </p:nvSpPr>
          <p:spPr bwMode="auto">
            <a:xfrm>
              <a:off x="3442" y="1826"/>
              <a:ext cx="0" cy="672"/>
            </a:xfrm>
            <a:prstGeom prst="line">
              <a:avLst/>
            </a:prstGeom>
            <a:noFill/>
            <a:ln w="28575" cap="sq">
              <a:solidFill>
                <a:schemeClr val="bg2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9" name="Line 50"/>
            <p:cNvSpPr>
              <a:spLocks noChangeShapeType="1"/>
            </p:cNvSpPr>
            <p:nvPr/>
          </p:nvSpPr>
          <p:spPr bwMode="auto">
            <a:xfrm>
              <a:off x="1868" y="1826"/>
              <a:ext cx="1574" cy="0"/>
            </a:xfrm>
            <a:prstGeom prst="line">
              <a:avLst/>
            </a:prstGeom>
            <a:noFill/>
            <a:ln w="28575" cap="sq">
              <a:solidFill>
                <a:schemeClr val="bg2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0" name="Line 51"/>
            <p:cNvSpPr>
              <a:spLocks noChangeShapeType="1"/>
            </p:cNvSpPr>
            <p:nvPr/>
          </p:nvSpPr>
          <p:spPr bwMode="auto">
            <a:xfrm>
              <a:off x="1868" y="2162"/>
              <a:ext cx="0" cy="336"/>
            </a:xfrm>
            <a:prstGeom prst="line">
              <a:avLst/>
            </a:prstGeom>
            <a:noFill/>
            <a:ln w="28575" cap="sq">
              <a:solidFill>
                <a:schemeClr val="bg2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1" name="Line 52"/>
            <p:cNvSpPr>
              <a:spLocks noChangeShapeType="1"/>
            </p:cNvSpPr>
            <p:nvPr/>
          </p:nvSpPr>
          <p:spPr bwMode="auto">
            <a:xfrm flipH="1" flipV="1">
              <a:off x="1580" y="1490"/>
              <a:ext cx="288" cy="33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" name="Text Box 53"/>
            <p:cNvSpPr txBox="1">
              <a:spLocks noChangeArrowheads="1"/>
            </p:cNvSpPr>
            <p:nvPr/>
          </p:nvSpPr>
          <p:spPr bwMode="auto">
            <a:xfrm>
              <a:off x="1484" y="1394"/>
              <a:ext cx="52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lnSpc>
                  <a:spcPct val="90000"/>
                </a:lnSpc>
                <a:spcBef>
                  <a:spcPct val="50000"/>
                </a:spcBef>
                <a:buSzPct val="100000"/>
                <a:buFont typeface="Arial" charset="0"/>
                <a:buNone/>
              </a:pPr>
              <a:r>
                <a:rPr lang="en-US" altLang="zh-CN" sz="2000" b="1" dirty="0" err="1" smtClean="0">
                  <a:latin typeface="Comic Sans MS" pitchFamily="66" charset="0"/>
                  <a:ea typeface="宋体" charset="-122"/>
                </a:rPr>
                <a:t>BC</a:t>
              </a:r>
              <a:r>
                <a:rPr lang="en-US" altLang="zh-CN" sz="2000" b="1" baseline="-25000" dirty="0" err="1" smtClean="0">
                  <a:latin typeface="Comic Sans MS" pitchFamily="66" charset="0"/>
                  <a:ea typeface="宋体" charset="-122"/>
                </a:rPr>
                <a:t>in</a:t>
              </a:r>
              <a:endParaRPr lang="en-US" altLang="zh-CN" sz="2000" b="1" baseline="-25000" dirty="0">
                <a:latin typeface="Comic Sans MS" pitchFamily="66" charset="0"/>
                <a:ea typeface="宋体" charset="-122"/>
              </a:endParaRPr>
            </a:p>
          </p:txBody>
        </p:sp>
        <p:sp>
          <p:nvSpPr>
            <p:cNvPr id="53" name="Text Box 54"/>
            <p:cNvSpPr txBox="1">
              <a:spLocks noChangeArrowheads="1"/>
            </p:cNvSpPr>
            <p:nvPr/>
          </p:nvSpPr>
          <p:spPr bwMode="auto">
            <a:xfrm>
              <a:off x="1292" y="1490"/>
              <a:ext cx="52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lnSpc>
                  <a:spcPct val="90000"/>
                </a:lnSpc>
                <a:spcBef>
                  <a:spcPct val="50000"/>
                </a:spcBef>
                <a:buSzPct val="100000"/>
                <a:buFont typeface="Arial" charset="0"/>
                <a:buNone/>
              </a:pPr>
              <a:r>
                <a:rPr lang="en-US" altLang="zh-CN" sz="2000" b="1" dirty="0" smtClean="0">
                  <a:latin typeface="Comic Sans MS" pitchFamily="66" charset="0"/>
                  <a:ea typeface="宋体" charset="-122"/>
                </a:rPr>
                <a:t>A</a:t>
              </a:r>
              <a:endParaRPr lang="en-US" altLang="zh-CN" sz="2000" b="1" baseline="-25000" dirty="0">
                <a:latin typeface="Comic Sans MS" pitchFamily="66" charset="0"/>
                <a:ea typeface="宋体" charset="-122"/>
              </a:endParaRPr>
            </a:p>
          </p:txBody>
        </p:sp>
        <p:sp>
          <p:nvSpPr>
            <p:cNvPr id="54" name="Rectangle 55"/>
            <p:cNvSpPr>
              <a:spLocks noChangeArrowheads="1"/>
            </p:cNvSpPr>
            <p:nvPr/>
          </p:nvSpPr>
          <p:spPr bwMode="auto">
            <a:xfrm>
              <a:off x="3030" y="1298"/>
              <a:ext cx="374" cy="5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1" hangingPunct="1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itchFamily="2" charset="2"/>
                <a:buNone/>
              </a:pPr>
              <a:endParaRPr lang="zh-CN" altLang="en-US" sz="2000">
                <a:ea typeface="宋体" charset="-122"/>
              </a:endParaRPr>
            </a:p>
            <a:p>
              <a:pPr algn="ctr" eaLnBrk="1" hangingPunct="1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itchFamily="2" charset="2"/>
                <a:buNone/>
              </a:pPr>
              <a:r>
                <a:rPr lang="zh-CN" altLang="en-US" sz="2000">
                  <a:ea typeface="宋体" charset="-122"/>
                </a:rPr>
                <a:t>10</a:t>
              </a:r>
            </a:p>
          </p:txBody>
        </p:sp>
        <p:sp>
          <p:nvSpPr>
            <p:cNvPr id="55" name="Rectangle 56"/>
            <p:cNvSpPr>
              <a:spLocks noChangeArrowheads="1"/>
            </p:cNvSpPr>
            <p:nvPr/>
          </p:nvSpPr>
          <p:spPr bwMode="auto">
            <a:xfrm>
              <a:off x="2636" y="1298"/>
              <a:ext cx="459" cy="5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1" hangingPunct="1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itchFamily="2" charset="2"/>
                <a:buNone/>
              </a:pPr>
              <a:endParaRPr lang="zh-CN" altLang="en-US" sz="2000">
                <a:ea typeface="宋体" charset="-122"/>
              </a:endParaRPr>
            </a:p>
            <a:p>
              <a:pPr algn="ctr" eaLnBrk="1" hangingPunct="1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itchFamily="2" charset="2"/>
                <a:buNone/>
              </a:pPr>
              <a:r>
                <a:rPr lang="zh-CN" altLang="en-US" sz="2000">
                  <a:ea typeface="宋体" charset="-122"/>
                </a:rPr>
                <a:t>11</a:t>
              </a:r>
            </a:p>
          </p:txBody>
        </p:sp>
        <p:sp>
          <p:nvSpPr>
            <p:cNvPr id="56" name="Rectangle 57"/>
            <p:cNvSpPr>
              <a:spLocks noChangeArrowheads="1"/>
            </p:cNvSpPr>
            <p:nvPr/>
          </p:nvSpPr>
          <p:spPr bwMode="auto">
            <a:xfrm>
              <a:off x="2252" y="1298"/>
              <a:ext cx="432" cy="5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1" hangingPunct="1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itchFamily="2" charset="2"/>
                <a:buNone/>
              </a:pPr>
              <a:endParaRPr lang="zh-CN" altLang="en-US" sz="2000" dirty="0">
                <a:ea typeface="宋体" charset="-122"/>
              </a:endParaRPr>
            </a:p>
            <a:p>
              <a:pPr algn="ctr" eaLnBrk="1" hangingPunct="1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itchFamily="2" charset="2"/>
                <a:buNone/>
              </a:pPr>
              <a:r>
                <a:rPr lang="zh-CN" altLang="en-US" sz="2000" dirty="0">
                  <a:ea typeface="宋体" charset="-122"/>
                </a:rPr>
                <a:t>01</a:t>
              </a:r>
            </a:p>
          </p:txBody>
        </p:sp>
        <p:sp>
          <p:nvSpPr>
            <p:cNvPr id="57" name="Rectangle 58"/>
            <p:cNvSpPr>
              <a:spLocks noChangeArrowheads="1"/>
            </p:cNvSpPr>
            <p:nvPr/>
          </p:nvSpPr>
          <p:spPr bwMode="auto">
            <a:xfrm>
              <a:off x="1868" y="1298"/>
              <a:ext cx="384" cy="57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1" hangingPunct="1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itchFamily="2" charset="2"/>
                <a:buNone/>
              </a:pPr>
              <a:endParaRPr lang="zh-CN" altLang="en-US" sz="2000">
                <a:ea typeface="宋体" charset="-122"/>
              </a:endParaRPr>
            </a:p>
            <a:p>
              <a:pPr algn="ctr" eaLnBrk="1" hangingPunct="1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itchFamily="2" charset="2"/>
                <a:buNone/>
              </a:pPr>
              <a:r>
                <a:rPr lang="zh-CN" altLang="en-US" sz="2000">
                  <a:ea typeface="宋体" charset="-122"/>
                </a:rPr>
                <a:t>00</a:t>
              </a:r>
            </a:p>
          </p:txBody>
        </p:sp>
        <p:sp>
          <p:nvSpPr>
            <p:cNvPr id="58" name="Rectangle 59"/>
            <p:cNvSpPr>
              <a:spLocks noChangeArrowheads="1"/>
            </p:cNvSpPr>
            <p:nvPr/>
          </p:nvSpPr>
          <p:spPr bwMode="auto">
            <a:xfrm>
              <a:off x="1532" y="1922"/>
              <a:ext cx="384" cy="57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1" hangingPunct="1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itchFamily="2" charset="2"/>
                <a:buNone/>
              </a:pPr>
              <a:endParaRPr lang="zh-CN" altLang="en-US" sz="2000">
                <a:ea typeface="宋体" charset="-122"/>
              </a:endParaRPr>
            </a:p>
            <a:p>
              <a:pPr algn="ctr" eaLnBrk="1" hangingPunct="1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itchFamily="2" charset="2"/>
                <a:buNone/>
              </a:pPr>
              <a:r>
                <a:rPr lang="zh-CN" altLang="en-US" sz="2000">
                  <a:ea typeface="宋体" charset="-122"/>
                </a:rPr>
                <a:t>1</a:t>
              </a:r>
            </a:p>
          </p:txBody>
        </p:sp>
        <p:sp>
          <p:nvSpPr>
            <p:cNvPr id="59" name="Rectangle 60"/>
            <p:cNvSpPr>
              <a:spLocks noChangeArrowheads="1"/>
            </p:cNvSpPr>
            <p:nvPr/>
          </p:nvSpPr>
          <p:spPr bwMode="auto">
            <a:xfrm>
              <a:off x="1532" y="1603"/>
              <a:ext cx="384" cy="58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1" hangingPunct="1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itchFamily="2" charset="2"/>
                <a:buNone/>
              </a:pPr>
              <a:endParaRPr lang="zh-CN" altLang="en-US" sz="2000">
                <a:ea typeface="宋体" charset="-122"/>
              </a:endParaRPr>
            </a:p>
            <a:p>
              <a:pPr algn="ctr" eaLnBrk="1" hangingPunct="1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itchFamily="2" charset="2"/>
                <a:buNone/>
              </a:pPr>
              <a:r>
                <a:rPr lang="zh-CN" altLang="en-US" sz="2000">
                  <a:ea typeface="宋体" charset="-122"/>
                </a:rPr>
                <a:t>0</a:t>
              </a:r>
            </a:p>
          </p:txBody>
        </p:sp>
        <p:sp>
          <p:nvSpPr>
            <p:cNvPr id="60" name="Rectangle 61"/>
            <p:cNvSpPr>
              <a:spLocks noChangeArrowheads="1"/>
            </p:cNvSpPr>
            <p:nvPr/>
          </p:nvSpPr>
          <p:spPr bwMode="auto">
            <a:xfrm>
              <a:off x="3063" y="2160"/>
              <a:ext cx="407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1" hangingPunct="1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itchFamily="2" charset="2"/>
                <a:buNone/>
              </a:pPr>
              <a:r>
                <a:rPr lang="en-US" altLang="zh-CN" sz="2400">
                  <a:ea typeface="宋体" charset="-122"/>
                </a:rPr>
                <a:t>0</a:t>
              </a:r>
            </a:p>
          </p:txBody>
        </p:sp>
      </p:grpSp>
      <p:sp>
        <p:nvSpPr>
          <p:cNvPr id="61" name="Oval 64"/>
          <p:cNvSpPr>
            <a:spLocks noChangeArrowheads="1"/>
          </p:cNvSpPr>
          <p:nvPr/>
        </p:nvSpPr>
        <p:spPr bwMode="auto">
          <a:xfrm>
            <a:off x="3833813" y="3159444"/>
            <a:ext cx="431800" cy="1008062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2" name="Oval 65"/>
          <p:cNvSpPr>
            <a:spLocks noChangeArrowheads="1"/>
          </p:cNvSpPr>
          <p:nvPr/>
        </p:nvSpPr>
        <p:spPr bwMode="auto">
          <a:xfrm>
            <a:off x="3833813" y="3664269"/>
            <a:ext cx="1008063" cy="431800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3" name="Oval 66"/>
          <p:cNvSpPr>
            <a:spLocks noChangeArrowheads="1"/>
          </p:cNvSpPr>
          <p:nvPr/>
        </p:nvSpPr>
        <p:spPr bwMode="auto">
          <a:xfrm>
            <a:off x="3257551" y="3664269"/>
            <a:ext cx="1008062" cy="431800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4" name="Text Box 67"/>
          <p:cNvSpPr txBox="1">
            <a:spLocks noChangeArrowheads="1"/>
          </p:cNvSpPr>
          <p:nvPr/>
        </p:nvSpPr>
        <p:spPr bwMode="auto">
          <a:xfrm>
            <a:off x="2192973" y="4687890"/>
            <a:ext cx="301268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2400" dirty="0" err="1" smtClean="0">
                <a:ea typeface="宋体" charset="-122"/>
              </a:rPr>
              <a:t>C</a:t>
            </a:r>
            <a:r>
              <a:rPr lang="en-US" altLang="zh-CN" sz="2400" baseline="-25000" dirty="0" err="1" smtClean="0">
                <a:ea typeface="宋体" charset="-122"/>
              </a:rPr>
              <a:t>out</a:t>
            </a:r>
            <a:r>
              <a:rPr lang="en-US" altLang="zh-CN" sz="2400" dirty="0" smtClean="0">
                <a:ea typeface="宋体" charset="-122"/>
              </a:rPr>
              <a:t> </a:t>
            </a:r>
            <a:r>
              <a:rPr lang="en-US" altLang="zh-CN" sz="2400" dirty="0">
                <a:ea typeface="宋体" charset="-122"/>
              </a:rPr>
              <a:t>= </a:t>
            </a:r>
            <a:r>
              <a:rPr lang="en-US" altLang="zh-CN" sz="2400" dirty="0" smtClean="0">
                <a:ea typeface="宋体" charset="-122"/>
              </a:rPr>
              <a:t>AB </a:t>
            </a:r>
            <a:r>
              <a:rPr lang="en-US" altLang="zh-CN" sz="2400" dirty="0">
                <a:ea typeface="宋体" charset="-122"/>
              </a:rPr>
              <a:t>+ </a:t>
            </a:r>
            <a:r>
              <a:rPr lang="en-US" altLang="zh-CN" sz="2400" dirty="0" err="1" smtClean="0">
                <a:ea typeface="宋体" charset="-122"/>
              </a:rPr>
              <a:t>AC</a:t>
            </a:r>
            <a:r>
              <a:rPr lang="en-US" altLang="zh-CN" sz="2400" baseline="-25000" dirty="0" err="1" smtClean="0">
                <a:ea typeface="宋体" charset="-122"/>
              </a:rPr>
              <a:t>in</a:t>
            </a:r>
            <a:r>
              <a:rPr lang="en-US" altLang="zh-CN" sz="2400" dirty="0" smtClean="0">
                <a:ea typeface="宋体" charset="-122"/>
              </a:rPr>
              <a:t> </a:t>
            </a:r>
            <a:r>
              <a:rPr lang="en-US" altLang="zh-CN" sz="2400" dirty="0">
                <a:ea typeface="宋体" charset="-122"/>
              </a:rPr>
              <a:t>+ </a:t>
            </a:r>
            <a:r>
              <a:rPr lang="en-US" altLang="zh-CN" sz="2400" dirty="0" err="1" smtClean="0">
                <a:ea typeface="宋体" charset="-122"/>
              </a:rPr>
              <a:t>BC</a:t>
            </a:r>
            <a:r>
              <a:rPr lang="en-US" altLang="zh-CN" sz="2400" baseline="-25000" dirty="0" err="1" smtClean="0">
                <a:ea typeface="宋体" charset="-122"/>
              </a:rPr>
              <a:t>in</a:t>
            </a:r>
            <a:endParaRPr lang="zh-CN" altLang="en-US" sz="2400" baseline="-25000" dirty="0">
              <a:ea typeface="宋体" charset="-122"/>
            </a:endParaRPr>
          </a:p>
        </p:txBody>
      </p:sp>
      <p:sp>
        <p:nvSpPr>
          <p:cNvPr id="65" name="Rectangle 69"/>
          <p:cNvSpPr>
            <a:spLocks noChangeArrowheads="1"/>
          </p:cNvSpPr>
          <p:nvPr/>
        </p:nvSpPr>
        <p:spPr bwMode="auto">
          <a:xfrm>
            <a:off x="6486524" y="4633595"/>
            <a:ext cx="5019675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it-IT" altLang="zh-CN" sz="2400" dirty="0" smtClean="0">
                <a:ea typeface="宋体" charset="-122"/>
              </a:rPr>
              <a:t>∑ = AB’ C</a:t>
            </a:r>
            <a:r>
              <a:rPr lang="it-IT" altLang="zh-CN" sz="2400" baseline="-25000" dirty="0" smtClean="0">
                <a:ea typeface="宋体" charset="-122"/>
              </a:rPr>
              <a:t>in</a:t>
            </a:r>
            <a:r>
              <a:rPr lang="it-IT" altLang="zh-CN" sz="2400" dirty="0" smtClean="0">
                <a:ea typeface="宋体" charset="-122"/>
              </a:rPr>
              <a:t>’ + A’B’C</a:t>
            </a:r>
            <a:r>
              <a:rPr lang="it-IT" altLang="zh-CN" sz="2400" baseline="-25000" dirty="0" smtClean="0">
                <a:ea typeface="宋体" charset="-122"/>
              </a:rPr>
              <a:t>in</a:t>
            </a:r>
            <a:r>
              <a:rPr lang="it-IT" altLang="zh-CN" sz="2400" dirty="0" smtClean="0">
                <a:ea typeface="宋体" charset="-122"/>
              </a:rPr>
              <a:t> + A’BC</a:t>
            </a:r>
            <a:r>
              <a:rPr lang="it-IT" altLang="zh-CN" sz="2400" baseline="-25000" dirty="0" smtClean="0">
                <a:ea typeface="宋体" charset="-122"/>
              </a:rPr>
              <a:t>in</a:t>
            </a:r>
            <a:r>
              <a:rPr lang="it-IT" altLang="zh-CN" sz="2400" dirty="0" smtClean="0">
                <a:ea typeface="宋体" charset="-122"/>
              </a:rPr>
              <a:t>’ +ABC</a:t>
            </a:r>
            <a:r>
              <a:rPr lang="it-IT" altLang="zh-CN" sz="2400" baseline="-25000" dirty="0" smtClean="0">
                <a:ea typeface="宋体" charset="-122"/>
              </a:rPr>
              <a:t>in</a:t>
            </a:r>
            <a:r>
              <a:rPr lang="it-IT" altLang="zh-CN" sz="2400" dirty="0" smtClean="0">
                <a:ea typeface="宋体" charset="-122"/>
              </a:rPr>
              <a:t/>
            </a:r>
            <a:br>
              <a:rPr lang="it-IT" altLang="zh-CN" sz="2400" dirty="0" smtClean="0">
                <a:ea typeface="宋体" charset="-122"/>
              </a:rPr>
            </a:br>
            <a:r>
              <a:rPr lang="it-IT" altLang="zh-CN" sz="2400" dirty="0" smtClean="0">
                <a:ea typeface="宋体" charset="-122"/>
              </a:rPr>
              <a:t>    = A</a:t>
            </a:r>
            <a:r>
              <a:rPr lang="en-US" altLang="zh-CN" sz="2400" dirty="0" smtClean="0">
                <a:ea typeface="宋体" charset="-122"/>
              </a:rPr>
              <a:t>⊕</a:t>
            </a:r>
            <a:r>
              <a:rPr lang="it-IT" altLang="zh-CN" sz="2400" dirty="0" smtClean="0">
                <a:ea typeface="宋体" charset="-122"/>
              </a:rPr>
              <a:t>B</a:t>
            </a:r>
            <a:r>
              <a:rPr lang="en-US" altLang="zh-CN" sz="2400" dirty="0" smtClean="0">
                <a:ea typeface="宋体" charset="-122"/>
              </a:rPr>
              <a:t>⊕</a:t>
            </a:r>
            <a:r>
              <a:rPr lang="it-IT" altLang="zh-CN" sz="2400" dirty="0" smtClean="0">
                <a:ea typeface="宋体" charset="-122"/>
              </a:rPr>
              <a:t>C</a:t>
            </a:r>
            <a:r>
              <a:rPr lang="it-IT" altLang="zh-CN" sz="2400" baseline="-25000" dirty="0" smtClean="0">
                <a:ea typeface="宋体" charset="-122"/>
              </a:rPr>
              <a:t>in</a:t>
            </a:r>
            <a:endParaRPr lang="it-IT" altLang="zh-CN" sz="2400" baseline="-25000" dirty="0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36876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animBg="1"/>
      <p:bldP spid="62" grpId="0" animBg="1"/>
      <p:bldP spid="63" grpId="0" animBg="1"/>
      <p:bldP spid="64" grpId="0"/>
      <p:bldP spid="6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2HA-&gt;FA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zh-CN" dirty="0"/>
              <a:t>A full-adder can be constructed from two half </a:t>
            </a:r>
            <a:r>
              <a:rPr lang="en-US" altLang="zh-CN" dirty="0" smtClean="0"/>
              <a:t>adders:</a:t>
            </a:r>
          </a:p>
          <a:p>
            <a:pPr>
              <a:lnSpc>
                <a:spcPct val="90000"/>
              </a:lnSpc>
            </a:pPr>
            <a:r>
              <a:rPr lang="en-US" altLang="zh-CN" dirty="0" err="1" smtClean="0"/>
              <a:t>C</a:t>
            </a:r>
            <a:r>
              <a:rPr lang="en-US" altLang="zh-CN" baseline="-25000" dirty="0" err="1" smtClean="0"/>
              <a:t>out</a:t>
            </a:r>
            <a:r>
              <a:rPr lang="en-US" altLang="zh-CN" baseline="-25000" dirty="0" smtClean="0"/>
              <a:t> </a:t>
            </a:r>
            <a:r>
              <a:rPr lang="en-US" altLang="zh-CN" dirty="0"/>
              <a:t>= </a:t>
            </a:r>
            <a:r>
              <a:rPr lang="en-US" altLang="zh-CN" dirty="0" smtClean="0"/>
              <a:t>AB </a:t>
            </a:r>
            <a:r>
              <a:rPr lang="en-US" altLang="zh-CN" dirty="0"/>
              <a:t>+ </a:t>
            </a:r>
            <a:r>
              <a:rPr lang="en-US" altLang="zh-CN" dirty="0" smtClean="0"/>
              <a:t>A</a:t>
            </a:r>
            <a:r>
              <a:rPr lang="en-US" altLang="zh-CN" baseline="-25000" dirty="0" smtClean="0"/>
              <a:t> </a:t>
            </a:r>
            <a:r>
              <a:rPr lang="en-US" altLang="zh-CN" dirty="0" smtClean="0"/>
              <a:t>B’ </a:t>
            </a:r>
            <a:r>
              <a:rPr lang="en-US" altLang="zh-CN" dirty="0" err="1" smtClean="0"/>
              <a:t>C</a:t>
            </a:r>
            <a:r>
              <a:rPr lang="en-US" altLang="zh-CN" baseline="-25000" dirty="0" err="1" smtClean="0"/>
              <a:t>in</a:t>
            </a:r>
            <a:r>
              <a:rPr lang="en-US" altLang="zh-CN" dirty="0" smtClean="0"/>
              <a:t> </a:t>
            </a:r>
            <a:r>
              <a:rPr lang="en-US" altLang="zh-CN" dirty="0"/>
              <a:t>+ </a:t>
            </a:r>
            <a:r>
              <a:rPr lang="en-US" altLang="zh-CN" dirty="0" smtClean="0"/>
              <a:t>A’ </a:t>
            </a:r>
            <a:r>
              <a:rPr lang="en-US" altLang="zh-CN" dirty="0" err="1" smtClean="0"/>
              <a:t>BC</a:t>
            </a:r>
            <a:r>
              <a:rPr lang="en-US" altLang="zh-CN" baseline="-25000" dirty="0" err="1" smtClean="0"/>
              <a:t>in</a:t>
            </a:r>
            <a:endParaRPr lang="en-US" altLang="zh-CN" baseline="-25000" dirty="0"/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dirty="0"/>
              <a:t>		= </a:t>
            </a:r>
            <a:r>
              <a:rPr lang="en-US" altLang="zh-CN" dirty="0" smtClean="0"/>
              <a:t>AB </a:t>
            </a:r>
            <a:r>
              <a:rPr lang="en-US" altLang="zh-CN" dirty="0"/>
              <a:t>+ (</a:t>
            </a:r>
            <a:r>
              <a:rPr lang="en-US" altLang="zh-CN" dirty="0" smtClean="0"/>
              <a:t>AB’ </a:t>
            </a:r>
            <a:r>
              <a:rPr lang="en-US" altLang="zh-CN" dirty="0"/>
              <a:t>+ </a:t>
            </a:r>
            <a:r>
              <a:rPr lang="en-US" altLang="zh-CN" dirty="0" smtClean="0"/>
              <a:t>A’ B) </a:t>
            </a:r>
            <a:r>
              <a:rPr lang="en-US" altLang="zh-CN" dirty="0" err="1" smtClean="0"/>
              <a:t>C</a:t>
            </a:r>
            <a:r>
              <a:rPr lang="en-US" altLang="zh-CN" baseline="-25000" dirty="0" err="1" smtClean="0"/>
              <a:t>in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/>
              <a:t>	= </a:t>
            </a:r>
            <a:r>
              <a:rPr lang="en-US" altLang="zh-CN" dirty="0" smtClean="0"/>
              <a:t>AB </a:t>
            </a:r>
            <a:r>
              <a:rPr lang="en-US" altLang="zh-CN" dirty="0"/>
              <a:t>+ (</a:t>
            </a:r>
            <a:r>
              <a:rPr lang="en-US" altLang="zh-CN" dirty="0" smtClean="0"/>
              <a:t>A </a:t>
            </a:r>
            <a:r>
              <a:rPr lang="en-US" altLang="zh-CN" dirty="0">
                <a:sym typeface="Symbol" pitchFamily="18" charset="2"/>
              </a:rPr>
              <a:t></a:t>
            </a:r>
            <a:r>
              <a:rPr lang="en-US" altLang="zh-CN" dirty="0"/>
              <a:t> </a:t>
            </a:r>
            <a:r>
              <a:rPr lang="en-US" altLang="zh-CN" dirty="0" smtClean="0"/>
              <a:t>B) </a:t>
            </a:r>
            <a:r>
              <a:rPr lang="en-US" altLang="zh-CN" dirty="0" err="1" smtClean="0"/>
              <a:t>C</a:t>
            </a:r>
            <a:r>
              <a:rPr lang="en-US" altLang="zh-CN" baseline="-25000" dirty="0" err="1" smtClean="0"/>
              <a:t>in</a:t>
            </a:r>
            <a:endParaRPr lang="en-US" altLang="zh-CN" dirty="0"/>
          </a:p>
          <a:p>
            <a:pPr>
              <a:lnSpc>
                <a:spcPct val="90000"/>
              </a:lnSpc>
            </a:pPr>
            <a:r>
              <a:rPr lang="en-US" altLang="zh-CN" dirty="0"/>
              <a:t>∑ = </a:t>
            </a:r>
            <a:r>
              <a:rPr lang="en-US" altLang="zh-CN" dirty="0" err="1" smtClean="0"/>
              <a:t>A⊕B⊕C</a:t>
            </a:r>
            <a:r>
              <a:rPr lang="en-US" altLang="zh-CN" baseline="-25000" dirty="0" err="1" smtClean="0"/>
              <a:t>in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219A8-A8C5-4DB2-9CDE-46DB047CC4D6}" type="datetime1">
              <a:rPr lang="en-US" altLang="zh-CN" smtClean="0"/>
              <a:t>10/26/2021</a:t>
            </a:fld>
            <a:endParaRPr 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计算机学院</a:t>
            </a:r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8</a:t>
            </a:fld>
            <a:endParaRPr lang="en-US" dirty="0"/>
          </a:p>
        </p:txBody>
      </p:sp>
      <p:grpSp>
        <p:nvGrpSpPr>
          <p:cNvPr id="7" name="Group 16"/>
          <p:cNvGrpSpPr>
            <a:grpSpLocks/>
          </p:cNvGrpSpPr>
          <p:nvPr/>
        </p:nvGrpSpPr>
        <p:grpSpPr bwMode="auto">
          <a:xfrm>
            <a:off x="5464810" y="3032760"/>
            <a:ext cx="6030912" cy="2455863"/>
            <a:chOff x="1388" y="2592"/>
            <a:chExt cx="3799" cy="1547"/>
          </a:xfrm>
        </p:grpSpPr>
        <p:graphicFrame>
          <p:nvGraphicFramePr>
            <p:cNvPr id="8" name="Object 1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398989129"/>
                </p:ext>
              </p:extLst>
            </p:nvPr>
          </p:nvGraphicFramePr>
          <p:xfrm>
            <a:off x="1388" y="2833"/>
            <a:ext cx="3799" cy="130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264" name="Visio" r:id="rId3" imgW="6347460" imgH="2181016" progId="Visio.Drawing.11">
                    <p:embed/>
                  </p:oleObj>
                </mc:Choice>
                <mc:Fallback>
                  <p:oleObj name="Visio" r:id="rId3" imgW="6347460" imgH="2181016" progId="Visio.Drawing.11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88" y="2833"/>
                          <a:ext cx="3799" cy="130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" name="Rectangle 13"/>
            <p:cNvSpPr>
              <a:spLocks noChangeArrowheads="1"/>
            </p:cNvSpPr>
            <p:nvPr/>
          </p:nvSpPr>
          <p:spPr bwMode="auto">
            <a:xfrm>
              <a:off x="3288" y="2592"/>
              <a:ext cx="771" cy="1487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Ctr="1"/>
            <a:lstStyle/>
            <a:p>
              <a:pPr algn="ctr"/>
              <a:r>
                <a:rPr lang="en-US" altLang="zh-CN" dirty="0" smtClean="0">
                  <a:ea typeface="宋体" charset="-122"/>
                </a:rPr>
                <a:t>HA</a:t>
              </a:r>
              <a:endParaRPr lang="zh-CN" altLang="en-US" dirty="0">
                <a:ea typeface="宋体" charset="-122"/>
              </a:endParaRPr>
            </a:p>
          </p:txBody>
        </p:sp>
        <p:sp>
          <p:nvSpPr>
            <p:cNvPr id="10" name="Rectangle 15"/>
            <p:cNvSpPr>
              <a:spLocks noChangeArrowheads="1"/>
            </p:cNvSpPr>
            <p:nvPr/>
          </p:nvSpPr>
          <p:spPr bwMode="auto">
            <a:xfrm>
              <a:off x="1949" y="2592"/>
              <a:ext cx="771" cy="1487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Ctr="1"/>
            <a:lstStyle/>
            <a:p>
              <a:pPr algn="ctr"/>
              <a:r>
                <a:rPr lang="en-US" altLang="zh-CN" dirty="0" smtClean="0">
                  <a:ea typeface="宋体" charset="-122"/>
                </a:rPr>
                <a:t>HA</a:t>
              </a:r>
              <a:endParaRPr lang="zh-CN" altLang="en-US" dirty="0">
                <a:ea typeface="宋体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97932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Full-Adder</a:t>
            </a:r>
            <a:endParaRPr lang="zh-CN" altLang="en-US" dirty="0"/>
          </a:p>
        </p:txBody>
      </p:sp>
      <p:sp>
        <p:nvSpPr>
          <p:cNvPr id="8" name="内容占位符 7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6902770" cy="3541714"/>
          </a:xfrm>
        </p:spPr>
        <p:txBody>
          <a:bodyPr>
            <a:normAutofit fontScale="92500" lnSpcReduction="10000"/>
          </a:bodyPr>
          <a:lstStyle/>
          <a:p>
            <a:r>
              <a:rPr lang="en-US" altLang="zh-CN" dirty="0"/>
              <a:t>E.g. For the given inputs, determine the intermediate and final outputs of the full adder.</a:t>
            </a:r>
          </a:p>
          <a:p>
            <a:r>
              <a:rPr lang="en-US" altLang="zh-CN" dirty="0" smtClean="0">
                <a:ea typeface="宋体" charset="-122"/>
              </a:rPr>
              <a:t>Solution: </a:t>
            </a:r>
          </a:p>
          <a:p>
            <a:pPr lvl="1"/>
            <a:r>
              <a:rPr lang="en-US" altLang="zh-CN" sz="2200" dirty="0">
                <a:ea typeface="宋体" charset="-122"/>
              </a:rPr>
              <a:t>The first half-adder has inputs of 1 and 0; therefore the Sum =1 and the Carry out = 0.</a:t>
            </a:r>
          </a:p>
          <a:p>
            <a:pPr lvl="1"/>
            <a:r>
              <a:rPr lang="en-US" altLang="zh-CN" sz="2200" dirty="0" smtClean="0">
                <a:ea typeface="宋体" charset="-122"/>
              </a:rPr>
              <a:t>The </a:t>
            </a:r>
            <a:r>
              <a:rPr lang="en-US" altLang="zh-CN" sz="2200" dirty="0">
                <a:ea typeface="宋体" charset="-122"/>
              </a:rPr>
              <a:t>second half-adder has inputs of 1 and 1; therefore the Sum = 0 and the Carry out = 1</a:t>
            </a:r>
            <a:r>
              <a:rPr lang="en-US" altLang="zh-CN" sz="2200" dirty="0" smtClean="0">
                <a:ea typeface="宋体" charset="-122"/>
              </a:rPr>
              <a:t>.</a:t>
            </a:r>
          </a:p>
          <a:p>
            <a:pPr lvl="1"/>
            <a:r>
              <a:rPr lang="en-US" altLang="zh-CN" sz="2200" dirty="0">
                <a:ea typeface="宋体" charset="-122"/>
              </a:rPr>
              <a:t>The OR gate has inputs of 1 and 0, therefore the final carry out = 1.</a:t>
            </a:r>
          </a:p>
          <a:p>
            <a:pPr lvl="1"/>
            <a:endParaRPr lang="en-US" altLang="zh-CN" dirty="0">
              <a:ea typeface="宋体" charset="-122"/>
            </a:endParaRPr>
          </a:p>
          <a:p>
            <a:endParaRPr lang="en-US" altLang="zh-CN" dirty="0">
              <a:ea typeface="宋体" charset="-122"/>
            </a:endParaRPr>
          </a:p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C71BAB-43ED-4362-8F1C-E2E3ED31FC9F}" type="datetime1">
              <a:rPr lang="en-US" altLang="zh-CN" smtClean="0"/>
              <a:t>10/26/2021</a:t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计算机学院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9</a:t>
            </a:fld>
            <a:endParaRPr lang="en-US" dirty="0"/>
          </a:p>
        </p:txBody>
      </p:sp>
      <p:grpSp>
        <p:nvGrpSpPr>
          <p:cNvPr id="10" name="Group 52"/>
          <p:cNvGrpSpPr>
            <a:grpSpLocks/>
          </p:cNvGrpSpPr>
          <p:nvPr/>
        </p:nvGrpSpPr>
        <p:grpSpPr bwMode="auto">
          <a:xfrm>
            <a:off x="8120380" y="2345690"/>
            <a:ext cx="3581400" cy="2190750"/>
            <a:chOff x="1028" y="2496"/>
            <a:chExt cx="2256" cy="1380"/>
          </a:xfrm>
        </p:grpSpPr>
        <p:graphicFrame>
          <p:nvGraphicFramePr>
            <p:cNvPr id="11" name="Object 33"/>
            <p:cNvGraphicFramePr>
              <a:graphicFrameLocks noChangeAspect="1"/>
            </p:cNvGraphicFramePr>
            <p:nvPr/>
          </p:nvGraphicFramePr>
          <p:xfrm>
            <a:off x="1028" y="2496"/>
            <a:ext cx="2256" cy="13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274" name="CorelDRAW" r:id="rId4" imgW="2134242" imgH="1305357" progId="CorelDRAW.Graphic.13">
                    <p:embed/>
                  </p:oleObj>
                </mc:Choice>
                <mc:Fallback>
                  <p:oleObj name="CorelDRAW" r:id="rId4" imgW="2134242" imgH="1305357" progId="CorelDRAW.Graphic.1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28" y="2496"/>
                          <a:ext cx="2256" cy="138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2" name="Text Box 34"/>
            <p:cNvSpPr txBox="1">
              <a:spLocks noChangeArrowheads="1"/>
            </p:cNvSpPr>
            <p:nvPr/>
          </p:nvSpPr>
          <p:spPr bwMode="auto">
            <a:xfrm>
              <a:off x="1228" y="2592"/>
              <a:ext cx="192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1600" i="1">
                  <a:solidFill>
                    <a:schemeClr val="bg1"/>
                  </a:solidFill>
                  <a:latin typeface="Arial" charset="0"/>
                  <a:ea typeface="宋体" charset="-122"/>
                </a:rPr>
                <a:t>A</a:t>
              </a:r>
            </a:p>
          </p:txBody>
        </p:sp>
        <p:sp>
          <p:nvSpPr>
            <p:cNvPr id="13" name="Text Box 35"/>
            <p:cNvSpPr txBox="1">
              <a:spLocks noChangeArrowheads="1"/>
            </p:cNvSpPr>
            <p:nvPr/>
          </p:nvSpPr>
          <p:spPr bwMode="auto">
            <a:xfrm>
              <a:off x="1228" y="2956"/>
              <a:ext cx="192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1600" i="1">
                  <a:solidFill>
                    <a:schemeClr val="bg1"/>
                  </a:solidFill>
                  <a:latin typeface="Arial" charset="0"/>
                  <a:ea typeface="宋体" charset="-122"/>
                </a:rPr>
                <a:t>B</a:t>
              </a:r>
            </a:p>
          </p:txBody>
        </p:sp>
        <p:sp>
          <p:nvSpPr>
            <p:cNvPr id="14" name="Text Box 36"/>
            <p:cNvSpPr txBox="1">
              <a:spLocks noChangeArrowheads="1"/>
            </p:cNvSpPr>
            <p:nvPr/>
          </p:nvSpPr>
          <p:spPr bwMode="auto">
            <a:xfrm>
              <a:off x="1392" y="2496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1600">
                  <a:solidFill>
                    <a:schemeClr val="bg1"/>
                  </a:solidFill>
                  <a:latin typeface="Symbol" pitchFamily="18" charset="2"/>
                  <a:ea typeface="宋体" charset="-122"/>
                </a:rPr>
                <a:t>S</a:t>
              </a:r>
            </a:p>
          </p:txBody>
        </p:sp>
        <p:sp>
          <p:nvSpPr>
            <p:cNvPr id="15" name="Text Box 37"/>
            <p:cNvSpPr txBox="1">
              <a:spLocks noChangeArrowheads="1"/>
            </p:cNvSpPr>
            <p:nvPr/>
          </p:nvSpPr>
          <p:spPr bwMode="auto">
            <a:xfrm>
              <a:off x="1468" y="2956"/>
              <a:ext cx="432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1600" i="1">
                  <a:solidFill>
                    <a:schemeClr val="bg1"/>
                  </a:solidFill>
                  <a:latin typeface="Arial" charset="0"/>
                  <a:ea typeface="宋体" charset="-122"/>
                </a:rPr>
                <a:t>C</a:t>
              </a:r>
              <a:r>
                <a:rPr lang="en-US" altLang="zh-CN" sz="1600" baseline="-25000">
                  <a:solidFill>
                    <a:schemeClr val="bg1"/>
                  </a:solidFill>
                  <a:latin typeface="Arial" charset="0"/>
                  <a:ea typeface="宋体" charset="-122"/>
                </a:rPr>
                <a:t>out</a:t>
              </a:r>
            </a:p>
          </p:txBody>
        </p:sp>
        <p:sp>
          <p:nvSpPr>
            <p:cNvPr id="16" name="Text Box 38"/>
            <p:cNvSpPr txBox="1">
              <a:spLocks noChangeArrowheads="1"/>
            </p:cNvSpPr>
            <p:nvPr/>
          </p:nvSpPr>
          <p:spPr bwMode="auto">
            <a:xfrm>
              <a:off x="1564" y="2572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1600">
                  <a:solidFill>
                    <a:schemeClr val="bg1"/>
                  </a:solidFill>
                  <a:latin typeface="Symbol" pitchFamily="18" charset="2"/>
                  <a:ea typeface="宋体" charset="-122"/>
                </a:rPr>
                <a:t>S</a:t>
              </a:r>
            </a:p>
          </p:txBody>
        </p:sp>
        <p:grpSp>
          <p:nvGrpSpPr>
            <p:cNvPr id="17" name="Group 39"/>
            <p:cNvGrpSpPr>
              <a:grpSpLocks/>
            </p:cNvGrpSpPr>
            <p:nvPr/>
          </p:nvGrpSpPr>
          <p:grpSpPr bwMode="auto">
            <a:xfrm>
              <a:off x="2072" y="2496"/>
              <a:ext cx="672" cy="672"/>
              <a:chOff x="2112" y="2496"/>
              <a:chExt cx="672" cy="672"/>
            </a:xfrm>
          </p:grpSpPr>
          <p:sp>
            <p:nvSpPr>
              <p:cNvPr id="18" name="Text Box 40"/>
              <p:cNvSpPr txBox="1">
                <a:spLocks noChangeArrowheads="1"/>
              </p:cNvSpPr>
              <p:nvPr/>
            </p:nvSpPr>
            <p:spPr bwMode="auto">
              <a:xfrm>
                <a:off x="2112" y="2592"/>
                <a:ext cx="192" cy="2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 sz="1600" i="1">
                    <a:solidFill>
                      <a:schemeClr val="bg1"/>
                    </a:solidFill>
                    <a:latin typeface="Arial" charset="0"/>
                    <a:ea typeface="宋体" charset="-122"/>
                  </a:rPr>
                  <a:t>A</a:t>
                </a:r>
              </a:p>
            </p:txBody>
          </p:sp>
          <p:sp>
            <p:nvSpPr>
              <p:cNvPr id="19" name="Text Box 41"/>
              <p:cNvSpPr txBox="1">
                <a:spLocks noChangeArrowheads="1"/>
              </p:cNvSpPr>
              <p:nvPr/>
            </p:nvSpPr>
            <p:spPr bwMode="auto">
              <a:xfrm>
                <a:off x="2112" y="2956"/>
                <a:ext cx="192" cy="2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 sz="1600" i="1">
                    <a:solidFill>
                      <a:schemeClr val="bg1"/>
                    </a:solidFill>
                    <a:latin typeface="Arial" charset="0"/>
                    <a:ea typeface="宋体" charset="-122"/>
                  </a:rPr>
                  <a:t>B</a:t>
                </a:r>
              </a:p>
            </p:txBody>
          </p:sp>
          <p:sp>
            <p:nvSpPr>
              <p:cNvPr id="20" name="Text Box 42"/>
              <p:cNvSpPr txBox="1">
                <a:spLocks noChangeArrowheads="1"/>
              </p:cNvSpPr>
              <p:nvPr/>
            </p:nvSpPr>
            <p:spPr bwMode="auto">
              <a:xfrm>
                <a:off x="2276" y="2496"/>
                <a:ext cx="240" cy="2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 sz="1600">
                    <a:solidFill>
                      <a:schemeClr val="bg1"/>
                    </a:solidFill>
                    <a:latin typeface="Symbol" pitchFamily="18" charset="2"/>
                    <a:ea typeface="宋体" charset="-122"/>
                  </a:rPr>
                  <a:t>S</a:t>
                </a:r>
              </a:p>
            </p:txBody>
          </p:sp>
          <p:sp>
            <p:nvSpPr>
              <p:cNvPr id="21" name="Text Box 43"/>
              <p:cNvSpPr txBox="1">
                <a:spLocks noChangeArrowheads="1"/>
              </p:cNvSpPr>
              <p:nvPr/>
            </p:nvSpPr>
            <p:spPr bwMode="auto">
              <a:xfrm>
                <a:off x="2352" y="2956"/>
                <a:ext cx="432" cy="2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 sz="1600" i="1">
                    <a:solidFill>
                      <a:schemeClr val="bg1"/>
                    </a:solidFill>
                    <a:latin typeface="Arial" charset="0"/>
                    <a:ea typeface="宋体" charset="-122"/>
                  </a:rPr>
                  <a:t>C</a:t>
                </a:r>
                <a:r>
                  <a:rPr lang="en-US" altLang="zh-CN" sz="1600" baseline="-25000">
                    <a:solidFill>
                      <a:schemeClr val="bg1"/>
                    </a:solidFill>
                    <a:latin typeface="Arial" charset="0"/>
                    <a:ea typeface="宋体" charset="-122"/>
                  </a:rPr>
                  <a:t>out</a:t>
                </a:r>
              </a:p>
            </p:txBody>
          </p:sp>
          <p:sp>
            <p:nvSpPr>
              <p:cNvPr id="22" name="Text Box 44"/>
              <p:cNvSpPr txBox="1">
                <a:spLocks noChangeArrowheads="1"/>
              </p:cNvSpPr>
              <p:nvPr/>
            </p:nvSpPr>
            <p:spPr bwMode="auto">
              <a:xfrm>
                <a:off x="2448" y="2572"/>
                <a:ext cx="240" cy="2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 sz="1600">
                    <a:solidFill>
                      <a:schemeClr val="bg1"/>
                    </a:solidFill>
                    <a:latin typeface="Symbol" pitchFamily="18" charset="2"/>
                    <a:ea typeface="宋体" charset="-122"/>
                  </a:rPr>
                  <a:t>S</a:t>
                </a:r>
              </a:p>
            </p:txBody>
          </p:sp>
        </p:grpSp>
      </p:grpSp>
      <p:sp>
        <p:nvSpPr>
          <p:cNvPr id="23" name="Text Box 54"/>
          <p:cNvSpPr txBox="1">
            <a:spLocks noChangeArrowheads="1"/>
          </p:cNvSpPr>
          <p:nvPr/>
        </p:nvSpPr>
        <p:spPr bwMode="auto">
          <a:xfrm>
            <a:off x="7891780" y="2498090"/>
            <a:ext cx="3048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1600" dirty="0">
                <a:solidFill>
                  <a:srgbClr val="FF0000"/>
                </a:solidFill>
                <a:ea typeface="宋体" charset="-122"/>
              </a:rPr>
              <a:t>1</a:t>
            </a:r>
          </a:p>
        </p:txBody>
      </p:sp>
      <p:sp>
        <p:nvSpPr>
          <p:cNvPr id="24" name="Text Box 55"/>
          <p:cNvSpPr txBox="1">
            <a:spLocks noChangeArrowheads="1"/>
          </p:cNvSpPr>
          <p:nvPr/>
        </p:nvSpPr>
        <p:spPr bwMode="auto">
          <a:xfrm>
            <a:off x="8501380" y="3622040"/>
            <a:ext cx="3048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1600">
                <a:solidFill>
                  <a:srgbClr val="FF0000"/>
                </a:solidFill>
                <a:ea typeface="宋体" charset="-122"/>
              </a:rPr>
              <a:t>1</a:t>
            </a:r>
          </a:p>
        </p:txBody>
      </p:sp>
      <p:sp>
        <p:nvSpPr>
          <p:cNvPr id="25" name="Text Box 56"/>
          <p:cNvSpPr txBox="1">
            <a:spLocks noChangeArrowheads="1"/>
          </p:cNvSpPr>
          <p:nvPr/>
        </p:nvSpPr>
        <p:spPr bwMode="auto">
          <a:xfrm>
            <a:off x="7891780" y="3107690"/>
            <a:ext cx="3048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1600">
                <a:solidFill>
                  <a:srgbClr val="FF0000"/>
                </a:solidFill>
                <a:ea typeface="宋体" charset="-122"/>
              </a:rPr>
              <a:t>0</a:t>
            </a:r>
          </a:p>
        </p:txBody>
      </p:sp>
      <p:sp>
        <p:nvSpPr>
          <p:cNvPr id="26" name="Text Box 57"/>
          <p:cNvSpPr txBox="1">
            <a:spLocks noChangeArrowheads="1"/>
          </p:cNvSpPr>
          <p:nvPr/>
        </p:nvSpPr>
        <p:spPr bwMode="auto">
          <a:xfrm>
            <a:off x="9263380" y="2402840"/>
            <a:ext cx="3048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1600">
                <a:solidFill>
                  <a:srgbClr val="FF0000"/>
                </a:solidFill>
                <a:ea typeface="宋体" charset="-122"/>
              </a:rPr>
              <a:t>1</a:t>
            </a:r>
          </a:p>
        </p:txBody>
      </p:sp>
      <p:sp>
        <p:nvSpPr>
          <p:cNvPr id="27" name="Text Box 58"/>
          <p:cNvSpPr txBox="1">
            <a:spLocks noChangeArrowheads="1"/>
          </p:cNvSpPr>
          <p:nvPr/>
        </p:nvSpPr>
        <p:spPr bwMode="auto">
          <a:xfrm>
            <a:off x="9263380" y="2980690"/>
            <a:ext cx="3048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1600">
                <a:solidFill>
                  <a:srgbClr val="FF0000"/>
                </a:solidFill>
                <a:ea typeface="宋体" charset="-122"/>
              </a:rPr>
              <a:t>0</a:t>
            </a:r>
          </a:p>
        </p:txBody>
      </p:sp>
      <p:sp>
        <p:nvSpPr>
          <p:cNvPr id="28" name="Text Box 64"/>
          <p:cNvSpPr txBox="1">
            <a:spLocks noChangeArrowheads="1"/>
          </p:cNvSpPr>
          <p:nvPr/>
        </p:nvSpPr>
        <p:spPr bwMode="auto">
          <a:xfrm>
            <a:off x="10634980" y="2975928"/>
            <a:ext cx="3048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1600">
                <a:solidFill>
                  <a:srgbClr val="FF0000"/>
                </a:solidFill>
                <a:ea typeface="宋体" charset="-122"/>
              </a:rPr>
              <a:t>1</a:t>
            </a:r>
          </a:p>
        </p:txBody>
      </p:sp>
      <p:sp>
        <p:nvSpPr>
          <p:cNvPr id="29" name="Text Box 65"/>
          <p:cNvSpPr txBox="1">
            <a:spLocks noChangeArrowheads="1"/>
          </p:cNvSpPr>
          <p:nvPr/>
        </p:nvSpPr>
        <p:spPr bwMode="auto">
          <a:xfrm>
            <a:off x="10634980" y="2366328"/>
            <a:ext cx="3048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1600">
                <a:solidFill>
                  <a:srgbClr val="FF0000"/>
                </a:solidFill>
                <a:ea typeface="宋体" charset="-122"/>
              </a:rPr>
              <a:t>0</a:t>
            </a:r>
          </a:p>
        </p:txBody>
      </p:sp>
      <p:sp>
        <p:nvSpPr>
          <p:cNvPr id="30" name="Text Box 66"/>
          <p:cNvSpPr txBox="1">
            <a:spLocks noChangeArrowheads="1"/>
          </p:cNvSpPr>
          <p:nvPr/>
        </p:nvSpPr>
        <p:spPr bwMode="auto">
          <a:xfrm>
            <a:off x="11473180" y="4017328"/>
            <a:ext cx="3048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1600">
                <a:solidFill>
                  <a:srgbClr val="FF0000"/>
                </a:solidFill>
                <a:ea typeface="宋体" charset="-122"/>
              </a:rPr>
              <a:t>1</a:t>
            </a:r>
          </a:p>
        </p:txBody>
      </p:sp>
      <p:sp>
        <p:nvSpPr>
          <p:cNvPr id="31" name="Text Box 67"/>
          <p:cNvSpPr txBox="1">
            <a:spLocks noChangeArrowheads="1"/>
          </p:cNvSpPr>
          <p:nvPr/>
        </p:nvSpPr>
        <p:spPr bwMode="auto">
          <a:xfrm>
            <a:off x="11244580" y="2345690"/>
            <a:ext cx="7620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1600">
                <a:solidFill>
                  <a:schemeClr val="bg1"/>
                </a:solidFill>
                <a:ea typeface="宋体" charset="-122"/>
              </a:rPr>
              <a:t>Sum</a:t>
            </a:r>
          </a:p>
        </p:txBody>
      </p:sp>
      <p:sp>
        <p:nvSpPr>
          <p:cNvPr id="32" name="Text Box 68"/>
          <p:cNvSpPr txBox="1">
            <a:spLocks noChangeArrowheads="1"/>
          </p:cNvSpPr>
          <p:nvPr/>
        </p:nvSpPr>
        <p:spPr bwMode="auto">
          <a:xfrm>
            <a:off x="11320780" y="3717290"/>
            <a:ext cx="6858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1600" i="1">
                <a:solidFill>
                  <a:schemeClr val="bg1"/>
                </a:solidFill>
                <a:latin typeface="Arial" charset="0"/>
                <a:ea typeface="宋体" charset="-122"/>
              </a:rPr>
              <a:t>C</a:t>
            </a:r>
            <a:r>
              <a:rPr lang="en-US" altLang="zh-CN" sz="1600" baseline="-25000">
                <a:solidFill>
                  <a:schemeClr val="bg1"/>
                </a:solidFill>
                <a:latin typeface="Arial" charset="0"/>
                <a:ea typeface="宋体" charset="-122"/>
              </a:rPr>
              <a:t>out</a:t>
            </a:r>
          </a:p>
        </p:txBody>
      </p:sp>
    </p:spTree>
    <p:extLst>
      <p:ext uri="{BB962C8B-B14F-4D97-AF65-F5344CB8AC3E}">
        <p14:creationId xmlns:p14="http://schemas.microsoft.com/office/powerpoint/2010/main" val="209422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1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  <p:bldP spid="26" grpId="0"/>
      <p:bldP spid="27" grpId="0"/>
      <p:bldP spid="28" grpId="0"/>
      <p:bldP spid="29" grpId="0"/>
      <p:bldP spid="30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上课用字体1">
      <a:majorFont>
        <a:latin typeface="Franklin Gothic Heavy"/>
        <a:ea typeface="微软雅黑"/>
        <a:cs typeface=""/>
      </a:majorFont>
      <a:minorFont>
        <a:latin typeface="Franklin Gothic Book"/>
        <a:ea typeface="微软雅黑"/>
        <a:cs typeface="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3007</TotalTime>
  <Words>2621</Words>
  <Application>Microsoft Office PowerPoint</Application>
  <PresentationFormat>宽屏</PresentationFormat>
  <Paragraphs>749</Paragraphs>
  <Slides>61</Slides>
  <Notes>14</Notes>
  <HiddenSlides>0</HiddenSlides>
  <MMClips>0</MMClips>
  <ScaleCrop>false</ScaleCrop>
  <HeadingPairs>
    <vt:vector size="8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61</vt:i4>
      </vt:variant>
    </vt:vector>
  </HeadingPairs>
  <TitlesOfParts>
    <vt:vector size="76" baseType="lpstr">
      <vt:lpstr>宋体</vt:lpstr>
      <vt:lpstr>微软雅黑</vt:lpstr>
      <vt:lpstr>Arial</vt:lpstr>
      <vt:lpstr>Calibri</vt:lpstr>
      <vt:lpstr>Cambria Math</vt:lpstr>
      <vt:lpstr>Comic Sans MS</vt:lpstr>
      <vt:lpstr>Franklin Gothic Book</vt:lpstr>
      <vt:lpstr>Franklin Gothic Heavy</vt:lpstr>
      <vt:lpstr>Symbol</vt:lpstr>
      <vt:lpstr>Times New Roman</vt:lpstr>
      <vt:lpstr>Trebuchet MS</vt:lpstr>
      <vt:lpstr>Wingdings</vt:lpstr>
      <vt:lpstr>Circuit</vt:lpstr>
      <vt:lpstr>Visio</vt:lpstr>
      <vt:lpstr>CorelDRAW</vt:lpstr>
      <vt:lpstr>CHAPTER 6 FUNCTIONS OF COMBINATIONAL LOGIC</vt:lpstr>
      <vt:lpstr>A 1-bit adder</vt:lpstr>
      <vt:lpstr>Half-Adder  半加器</vt:lpstr>
      <vt:lpstr>Half-Adder </vt:lpstr>
      <vt:lpstr>n-bit Addition ?</vt:lpstr>
      <vt:lpstr>Full-Adder 全加器</vt:lpstr>
      <vt:lpstr>Full-Adder</vt:lpstr>
      <vt:lpstr>2HA-&gt;FA</vt:lpstr>
      <vt:lpstr>Full-Adder</vt:lpstr>
      <vt:lpstr>n-bit Combinational Adders</vt:lpstr>
      <vt:lpstr>Ripple Carry Adder  行波进位加法器</vt:lpstr>
      <vt:lpstr>Carry Look ahead Adder 先行进位加法器 </vt:lpstr>
      <vt:lpstr>Carry Look ahead Adder</vt:lpstr>
      <vt:lpstr>A 4-bit Carry Look ahead Adder</vt:lpstr>
      <vt:lpstr>A 4-bit Carry Look ahead Adder</vt:lpstr>
      <vt:lpstr>A 4-bit Adders</vt:lpstr>
      <vt:lpstr>An application: a voting system</vt:lpstr>
      <vt:lpstr>An application:  Cascading four 74LS283 four-bit adders to form 1 16bit adder</vt:lpstr>
      <vt:lpstr>Iterative design</vt:lpstr>
      <vt:lpstr>An application：Subtractor</vt:lpstr>
      <vt:lpstr>An application： an adder/subtractor circuit</vt:lpstr>
      <vt:lpstr>An application：a BCD to Excess-3 code converter</vt:lpstr>
      <vt:lpstr>An application：BCD Adder</vt:lpstr>
      <vt:lpstr>An application：BCD Adder</vt:lpstr>
      <vt:lpstr>An application：BCD Adder</vt:lpstr>
      <vt:lpstr>Comparators</vt:lpstr>
      <vt:lpstr>Comparators</vt:lpstr>
      <vt:lpstr>Comparators</vt:lpstr>
      <vt:lpstr>Comparators</vt:lpstr>
      <vt:lpstr>Comparators</vt:lpstr>
      <vt:lpstr>Decoders  译码器</vt:lpstr>
      <vt:lpstr>Decoders</vt:lpstr>
      <vt:lpstr>Decoders</vt:lpstr>
      <vt:lpstr>Decoders</vt:lpstr>
      <vt:lpstr>Decoders</vt:lpstr>
      <vt:lpstr>Decoders(74xx139 decoder)</vt:lpstr>
      <vt:lpstr>3-to-8 Decoder (74xx138)</vt:lpstr>
      <vt:lpstr>3-to-8 Decoder (74xx138)</vt:lpstr>
      <vt:lpstr>3-to-8 Decoder (74xx138)</vt:lpstr>
      <vt:lpstr>Decoders</vt:lpstr>
      <vt:lpstr>Decoders</vt:lpstr>
      <vt:lpstr>Decoder Expansions</vt:lpstr>
      <vt:lpstr>Decoders Expansions</vt:lpstr>
      <vt:lpstr>Decoders Expansions</vt:lpstr>
      <vt:lpstr>Decoders Expansions</vt:lpstr>
      <vt:lpstr>Implementing Boolean functions using decoders</vt:lpstr>
      <vt:lpstr>Implementing Boolean functions using decoders</vt:lpstr>
      <vt:lpstr>Implementing Boolean functions using decoders</vt:lpstr>
      <vt:lpstr>Implementing Boolean functions using decoders</vt:lpstr>
      <vt:lpstr>Implementing Boolean functions using decoders</vt:lpstr>
      <vt:lpstr>Implementing Boolean functions using decoders</vt:lpstr>
      <vt:lpstr>Implementing Boolean functions using decoders</vt:lpstr>
      <vt:lpstr>Implementing Boolean functions using decoders</vt:lpstr>
      <vt:lpstr>Implementing Boolean functions using decoders</vt:lpstr>
      <vt:lpstr>Implementing Boolean functions using decoders</vt:lpstr>
      <vt:lpstr>Decoders</vt:lpstr>
      <vt:lpstr>BCD Decoder/Driver</vt:lpstr>
      <vt:lpstr>BCD Decoder/Driver</vt:lpstr>
      <vt:lpstr>BCD Decoder/Driver</vt:lpstr>
      <vt:lpstr>BCD Decoder/Driver</vt:lpstr>
      <vt:lpstr>HOMEWORK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marige</dc:creator>
  <cp:lastModifiedBy>marige</cp:lastModifiedBy>
  <cp:revision>194</cp:revision>
  <dcterms:created xsi:type="dcterms:W3CDTF">2014-08-26T23:43:54Z</dcterms:created>
  <dcterms:modified xsi:type="dcterms:W3CDTF">2021-10-26T14:12:13Z</dcterms:modified>
</cp:coreProperties>
</file>